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Fira Sans Condensed" panose="020F0502020204030204" pitchFamily="34" charset="0"/>
      <p:regular r:id="rId49"/>
      <p:bold r:id="rId50"/>
      <p:italic r:id="rId51"/>
      <p:boldItalic r:id="rId52"/>
    </p:embeddedFont>
    <p:embeddedFont>
      <p:font typeface="Fira Sans Condensed ExtraBold" panose="020F0502020204030204" pitchFamily="34" charset="0"/>
      <p:bold r:id="rId53"/>
      <p:italic r:id="rId54"/>
      <p:boldItalic r:id="rId55"/>
    </p:embeddedFont>
    <p:embeddedFont>
      <p:font typeface="Fira Sans Condensed Light" panose="020F0302020204030204" pitchFamily="34" charset="0"/>
      <p:regular r:id="rId56"/>
      <p:bold r:id="rId57"/>
      <p:italic r:id="rId58"/>
      <p:boldItalic r:id="rId59"/>
    </p:embeddedFont>
    <p:embeddedFont>
      <p:font typeface="Fira Sans Condensed Medium" panose="020B05030500000200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snapToObjects="1">
      <p:cViewPr varScale="1">
        <p:scale>
          <a:sx n="140" d="100"/>
          <a:sy n="140"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e7dc43c8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e7dc43c8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6d82f3bb5e_0_315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6d82f3bb5e_0_31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0438cae20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0438cae20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Research shows that eating high calorie meals before bed with large amounts of fats or carbohydrates increases the time it takes to fall asleep.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d82f3bb5e_0_316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d82f3bb5e_0_31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0438cae20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0438cae20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Melatonin is a hormone that promotes the feeling of sleepiness. </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0438cae20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0438cae20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6d82f3bb5e_0_317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6d82f3bb5e_0_31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07a6301af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07a6301af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6d82f3bb5e_0_31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6d82f3bb5e_0_31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0438cae20e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0438cae20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prevent sudden infant death syndrome or SIDs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6d82f3bb5e_0_8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6d82f3bb5e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d449f4e8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d449f4e8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af70a2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af70a2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0438cae20e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0438cae20e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d82f3bb5e_0_316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6d82f3bb5e_0_31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0438cae20e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0438cae20e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story can be about sleep difficulties such as sleeping alone.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0438cae20e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0438cae20e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0438cae20e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0438cae20e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0438cae20e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0438cae20e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Purple or Blue Pajamas, how many toys in the bathtub, who is going to help read brother and me?, how should we get to the bathroom? Should we walk in slow motion or bear crawl?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6d82f3bb5e_0_316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6d82f3bb5e_0_31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0438cae20e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0438cae20e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0438cae20e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0438cae20e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way to put action behind your words.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d82f3bb5e_0_320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d82f3bb5e_0_32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05f40578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05f40578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way to put action behind your words.  This can be personalized to your child. Every time you visit your child while they are sleeping this is a clear indicator in the morning to show you did so. For example, say your child loves dinosaurs. You promise to check in twice on your child during the night. You put two dinasour stickers on the sticker board or you can have a designated spot for loose stickers that represent the times you visited throughout the night.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d82f3bb5e_0_31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d82f3bb5e_0_31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often revert back to the strategies our parents used for sleep. This may involve leaving the child in the room to “cry it out” and go to sleep. This is not the most effective. When trying to build trust it can cause an attachment to never form. The child will not be able to come to you for comfort.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0438cae20e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30438cae20e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6d82f3bb5e_0_318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6d82f3bb5e_0_31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hope that these various techniques will aid in your sleep too!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0438cae20e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30438cae20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6d82f3bb5e_0_317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6d82f3bb5e_0_31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0438cae20e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30438cae20e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075b18c1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075b18c1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6d82f3bb5e_0_317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6d82f3bb5e_0_31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0438cae20e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30438cae20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d449f4e8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d449f4e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0438cae20e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0438cae20e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6d82f3bb5e_0_327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6d82f3bb5e_0_32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6d82f3bb5e_0_319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6d82f3bb5e_0_31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3075b18c14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3075b18c14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075b18c14d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075b18c14d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3075b18c14d_2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3075b18c14d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075b18c14d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3075b18c14d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d449f4e8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d449f4e8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example to script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d82f3bb5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6d82f3bb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6d82f3bb5e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6d82f3bb5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Consider a selection of the same books </a:t>
            </a:r>
            <a:endParaRPr/>
          </a:p>
          <a:p>
            <a:pPr marL="0" lvl="0" indent="0" algn="l" rtl="0">
              <a:spcBef>
                <a:spcPts val="0"/>
              </a:spcBef>
              <a:spcAft>
                <a:spcPts val="0"/>
              </a:spcAft>
              <a:buClr>
                <a:schemeClr val="dk1"/>
              </a:buClr>
              <a:buSzPts val="1100"/>
              <a:buFont typeface="Arial"/>
              <a:buNone/>
            </a:pPr>
            <a:r>
              <a:rPr lang="en"/>
              <a:t>Bath starting at a consistent time every night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0438cae20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0438cae20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is important to create a sense of familiarity and safety! If not possible, trial and error is the best strategy. If the child is old enough, ask what they had at home.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0438cae20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0438cae20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0" y="595050"/>
            <a:ext cx="8520600" cy="906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14238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1831350" y="2570000"/>
            <a:ext cx="5481300" cy="14406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52" name="Google Shape;52;p11"/>
          <p:cNvSpPr txBox="1">
            <a:spLocks noGrp="1"/>
          </p:cNvSpPr>
          <p:nvPr>
            <p:ph type="body" idx="1"/>
          </p:nvPr>
        </p:nvSpPr>
        <p:spPr>
          <a:xfrm>
            <a:off x="1941300" y="3934400"/>
            <a:ext cx="5261400" cy="8733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330200" algn="ctr">
              <a:spcBef>
                <a:spcPts val="1600"/>
              </a:spcBef>
              <a:spcAft>
                <a:spcPts val="0"/>
              </a:spcAft>
              <a:buSzPts val="1600"/>
              <a:buChar char="○"/>
              <a:defRPr sz="1600"/>
            </a:lvl2pPr>
            <a:lvl3pPr marL="1371600" lvl="2" indent="-330200" algn="ctr">
              <a:spcBef>
                <a:spcPts val="1600"/>
              </a:spcBef>
              <a:spcAft>
                <a:spcPts val="0"/>
              </a:spcAft>
              <a:buSzPts val="1600"/>
              <a:buChar char="■"/>
              <a:defRPr sz="1600"/>
            </a:lvl3pPr>
            <a:lvl4pPr marL="1828800" lvl="3" indent="-330200" algn="ctr">
              <a:spcBef>
                <a:spcPts val="1600"/>
              </a:spcBef>
              <a:spcAft>
                <a:spcPts val="0"/>
              </a:spcAft>
              <a:buSzPts val="1600"/>
              <a:buChar char="●"/>
              <a:defRPr sz="1600"/>
            </a:lvl4pPr>
            <a:lvl5pPr marL="2286000" lvl="4" indent="-330200" algn="ctr">
              <a:spcBef>
                <a:spcPts val="1600"/>
              </a:spcBef>
              <a:spcAft>
                <a:spcPts val="0"/>
              </a:spcAft>
              <a:buSzPts val="1600"/>
              <a:buChar char="○"/>
              <a:defRPr sz="1600"/>
            </a:lvl5pPr>
            <a:lvl6pPr marL="2743200" lvl="5" indent="-330200" algn="ctr">
              <a:spcBef>
                <a:spcPts val="1600"/>
              </a:spcBef>
              <a:spcAft>
                <a:spcPts val="0"/>
              </a:spcAft>
              <a:buSzPts val="1600"/>
              <a:buChar char="■"/>
              <a:defRPr sz="1600"/>
            </a:lvl6pPr>
            <a:lvl7pPr marL="3200400" lvl="6" indent="-330200" algn="ctr">
              <a:spcBef>
                <a:spcPts val="1600"/>
              </a:spcBef>
              <a:spcAft>
                <a:spcPts val="0"/>
              </a:spcAft>
              <a:buSzPts val="1600"/>
              <a:buChar char="●"/>
              <a:defRPr sz="1600"/>
            </a:lvl7pPr>
            <a:lvl8pPr marL="3657600" lvl="7" indent="-330200" algn="ctr">
              <a:spcBef>
                <a:spcPts val="1600"/>
              </a:spcBef>
              <a:spcAft>
                <a:spcPts val="0"/>
              </a:spcAft>
              <a:buSzPts val="1600"/>
              <a:buChar char="○"/>
              <a:defRPr sz="1600"/>
            </a:lvl8pPr>
            <a:lvl9pPr marL="4114800" lvl="8" indent="-330200" algn="ctr">
              <a:spcBef>
                <a:spcPts val="1600"/>
              </a:spcBef>
              <a:spcAft>
                <a:spcPts val="1600"/>
              </a:spcAft>
              <a:buSzPts val="1600"/>
              <a:buChar char="■"/>
              <a:defRPr sz="1600"/>
            </a:lvl9pPr>
          </a:lstStyle>
          <a:p>
            <a:endParaRPr/>
          </a:p>
        </p:txBody>
      </p:sp>
      <p:sp>
        <p:nvSpPr>
          <p:cNvPr id="53" name="Google Shape;53;p11"/>
          <p:cNvSpPr/>
          <p:nvPr/>
        </p:nvSpPr>
        <p:spPr>
          <a:xfrm>
            <a:off x="-75" y="4367800"/>
            <a:ext cx="1339800" cy="438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p:nvPr/>
        </p:nvSpPr>
        <p:spPr>
          <a:xfrm>
            <a:off x="8629650" y="0"/>
            <a:ext cx="514200" cy="1319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3970100" y="12951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58" name="Google Shape;58;p13"/>
          <p:cNvSpPr txBox="1">
            <a:spLocks noGrp="1"/>
          </p:cNvSpPr>
          <p:nvPr>
            <p:ph type="subTitle" idx="1"/>
          </p:nvPr>
        </p:nvSpPr>
        <p:spPr>
          <a:xfrm>
            <a:off x="3970100" y="170550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13"/>
          <p:cNvSpPr txBox="1">
            <a:spLocks noGrp="1"/>
          </p:cNvSpPr>
          <p:nvPr>
            <p:ph type="title" idx="2" hasCustomPrompt="1"/>
          </p:nvPr>
        </p:nvSpPr>
        <p:spPr>
          <a:xfrm>
            <a:off x="4372250" y="724025"/>
            <a:ext cx="1133400" cy="60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0" name="Google Shape;60;p13"/>
          <p:cNvSpPr txBox="1">
            <a:spLocks noGrp="1"/>
          </p:cNvSpPr>
          <p:nvPr>
            <p:ph type="title" idx="3"/>
          </p:nvPr>
        </p:nvSpPr>
        <p:spPr>
          <a:xfrm>
            <a:off x="6331125" y="12951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61" name="Google Shape;61;p13"/>
          <p:cNvSpPr txBox="1">
            <a:spLocks noGrp="1"/>
          </p:cNvSpPr>
          <p:nvPr>
            <p:ph type="subTitle" idx="4"/>
          </p:nvPr>
        </p:nvSpPr>
        <p:spPr>
          <a:xfrm>
            <a:off x="6331125" y="170550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 name="Google Shape;62;p13"/>
          <p:cNvSpPr txBox="1">
            <a:spLocks noGrp="1"/>
          </p:cNvSpPr>
          <p:nvPr>
            <p:ph type="title" idx="5" hasCustomPrompt="1"/>
          </p:nvPr>
        </p:nvSpPr>
        <p:spPr>
          <a:xfrm>
            <a:off x="6733275" y="724025"/>
            <a:ext cx="1133400" cy="60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3" name="Google Shape;63;p13"/>
          <p:cNvSpPr txBox="1">
            <a:spLocks noGrp="1"/>
          </p:cNvSpPr>
          <p:nvPr>
            <p:ph type="title" idx="6"/>
          </p:nvPr>
        </p:nvSpPr>
        <p:spPr>
          <a:xfrm>
            <a:off x="3970100" y="339562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64" name="Google Shape;64;p13"/>
          <p:cNvSpPr txBox="1">
            <a:spLocks noGrp="1"/>
          </p:cNvSpPr>
          <p:nvPr>
            <p:ph type="subTitle" idx="7"/>
          </p:nvPr>
        </p:nvSpPr>
        <p:spPr>
          <a:xfrm>
            <a:off x="3970100" y="380595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 name="Google Shape;65;p13"/>
          <p:cNvSpPr txBox="1">
            <a:spLocks noGrp="1"/>
          </p:cNvSpPr>
          <p:nvPr>
            <p:ph type="title" idx="8" hasCustomPrompt="1"/>
          </p:nvPr>
        </p:nvSpPr>
        <p:spPr>
          <a:xfrm>
            <a:off x="4372250" y="2824475"/>
            <a:ext cx="1133400" cy="60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6" name="Google Shape;66;p13"/>
          <p:cNvSpPr txBox="1">
            <a:spLocks noGrp="1"/>
          </p:cNvSpPr>
          <p:nvPr>
            <p:ph type="title" idx="9"/>
          </p:nvPr>
        </p:nvSpPr>
        <p:spPr>
          <a:xfrm>
            <a:off x="6331125" y="339562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67" name="Google Shape;67;p13"/>
          <p:cNvSpPr txBox="1">
            <a:spLocks noGrp="1"/>
          </p:cNvSpPr>
          <p:nvPr>
            <p:ph type="subTitle" idx="13"/>
          </p:nvPr>
        </p:nvSpPr>
        <p:spPr>
          <a:xfrm>
            <a:off x="6331125" y="380595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8" name="Google Shape;68;p13"/>
          <p:cNvSpPr txBox="1">
            <a:spLocks noGrp="1"/>
          </p:cNvSpPr>
          <p:nvPr>
            <p:ph type="title" idx="14" hasCustomPrompt="1"/>
          </p:nvPr>
        </p:nvSpPr>
        <p:spPr>
          <a:xfrm>
            <a:off x="6733275" y="2824475"/>
            <a:ext cx="1133400" cy="60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9" name="Google Shape;69;p13"/>
          <p:cNvSpPr/>
          <p:nvPr/>
        </p:nvSpPr>
        <p:spPr>
          <a:xfrm rot="-5400000">
            <a:off x="8168100" y="4167600"/>
            <a:ext cx="975900" cy="9759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SECTION_TITLE_AND_DESCRIPTION_1_1">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603150" y="339212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2" name="Google Shape;72;p14"/>
          <p:cNvSpPr txBox="1">
            <a:spLocks noGrp="1"/>
          </p:cNvSpPr>
          <p:nvPr>
            <p:ph type="subTitle" idx="1"/>
          </p:nvPr>
        </p:nvSpPr>
        <p:spPr>
          <a:xfrm>
            <a:off x="2128050" y="1239225"/>
            <a:ext cx="4887900" cy="206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73" name="Google Shape;73;p14"/>
          <p:cNvSpPr/>
          <p:nvPr/>
        </p:nvSpPr>
        <p:spPr>
          <a:xfrm>
            <a:off x="349975" y="0"/>
            <a:ext cx="555600" cy="2688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8238425" y="2455200"/>
            <a:ext cx="555600" cy="2688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349975" y="4471500"/>
            <a:ext cx="555600" cy="67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2">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1518278" y="1506250"/>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8" name="Google Shape;78;p15"/>
          <p:cNvSpPr txBox="1">
            <a:spLocks noGrp="1"/>
          </p:cNvSpPr>
          <p:nvPr>
            <p:ph type="subTitle" idx="1"/>
          </p:nvPr>
        </p:nvSpPr>
        <p:spPr>
          <a:xfrm>
            <a:off x="1756763" y="1916575"/>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9" name="Google Shape;79;p15"/>
          <p:cNvSpPr txBox="1">
            <a:spLocks noGrp="1"/>
          </p:cNvSpPr>
          <p:nvPr>
            <p:ph type="title" idx="2"/>
          </p:nvPr>
        </p:nvSpPr>
        <p:spPr>
          <a:xfrm>
            <a:off x="5211053" y="1506250"/>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0" name="Google Shape;80;p15"/>
          <p:cNvSpPr txBox="1">
            <a:spLocks noGrp="1"/>
          </p:cNvSpPr>
          <p:nvPr>
            <p:ph type="subTitle" idx="3"/>
          </p:nvPr>
        </p:nvSpPr>
        <p:spPr>
          <a:xfrm>
            <a:off x="5449538" y="1916575"/>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Google Shape;81;p15"/>
          <p:cNvSpPr txBox="1">
            <a:spLocks noGrp="1"/>
          </p:cNvSpPr>
          <p:nvPr>
            <p:ph type="title" idx="4"/>
          </p:nvPr>
        </p:nvSpPr>
        <p:spPr>
          <a:xfrm>
            <a:off x="3364650" y="3397575"/>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2" name="Google Shape;82;p15"/>
          <p:cNvSpPr txBox="1">
            <a:spLocks noGrp="1"/>
          </p:cNvSpPr>
          <p:nvPr>
            <p:ph type="subTitle" idx="5"/>
          </p:nvPr>
        </p:nvSpPr>
        <p:spPr>
          <a:xfrm>
            <a:off x="3603150" y="380790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3" name="Google Shape;83;p15"/>
          <p:cNvSpPr txBox="1">
            <a:spLocks noGrp="1"/>
          </p:cNvSpPr>
          <p:nvPr>
            <p:ph type="title" idx="6"/>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4" name="Google Shape;84;p15"/>
          <p:cNvSpPr/>
          <p:nvPr/>
        </p:nvSpPr>
        <p:spPr>
          <a:xfrm rot="-5400000">
            <a:off x="7419975" y="3419400"/>
            <a:ext cx="1724100" cy="1724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Four Columns ">
  <p:cSld name="SECTION_TITLE_AND_DESCRIPTION_1_2_1">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1211666" y="1648450"/>
            <a:ext cx="2351700" cy="45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87" name="Google Shape;87;p16"/>
          <p:cNvSpPr txBox="1">
            <a:spLocks noGrp="1"/>
          </p:cNvSpPr>
          <p:nvPr>
            <p:ph type="subTitle" idx="1"/>
          </p:nvPr>
        </p:nvSpPr>
        <p:spPr>
          <a:xfrm>
            <a:off x="1211688" y="2058800"/>
            <a:ext cx="2351700" cy="8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88" name="Google Shape;88;p16"/>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 name="Google Shape;89;p16"/>
          <p:cNvSpPr txBox="1">
            <a:spLocks noGrp="1"/>
          </p:cNvSpPr>
          <p:nvPr>
            <p:ph type="title" idx="3"/>
          </p:nvPr>
        </p:nvSpPr>
        <p:spPr>
          <a:xfrm>
            <a:off x="1211685" y="3328750"/>
            <a:ext cx="2351700" cy="45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90" name="Google Shape;90;p16"/>
          <p:cNvSpPr txBox="1">
            <a:spLocks noGrp="1"/>
          </p:cNvSpPr>
          <p:nvPr>
            <p:ph type="subTitle" idx="4"/>
          </p:nvPr>
        </p:nvSpPr>
        <p:spPr>
          <a:xfrm>
            <a:off x="1211688" y="3739099"/>
            <a:ext cx="2351700" cy="8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91" name="Google Shape;91;p16"/>
          <p:cNvSpPr txBox="1">
            <a:spLocks noGrp="1"/>
          </p:cNvSpPr>
          <p:nvPr>
            <p:ph type="title" idx="5"/>
          </p:nvPr>
        </p:nvSpPr>
        <p:spPr>
          <a:xfrm>
            <a:off x="5580634" y="1648450"/>
            <a:ext cx="2351700" cy="4569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2" name="Google Shape;92;p16"/>
          <p:cNvSpPr txBox="1">
            <a:spLocks noGrp="1"/>
          </p:cNvSpPr>
          <p:nvPr>
            <p:ph type="subTitle" idx="6"/>
          </p:nvPr>
        </p:nvSpPr>
        <p:spPr>
          <a:xfrm>
            <a:off x="5580634" y="2058800"/>
            <a:ext cx="2351700" cy="8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3" name="Google Shape;93;p16"/>
          <p:cNvSpPr txBox="1">
            <a:spLocks noGrp="1"/>
          </p:cNvSpPr>
          <p:nvPr>
            <p:ph type="title" idx="7"/>
          </p:nvPr>
        </p:nvSpPr>
        <p:spPr>
          <a:xfrm>
            <a:off x="5580634" y="3328750"/>
            <a:ext cx="2351700" cy="4569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4" name="Google Shape;94;p16"/>
          <p:cNvSpPr txBox="1">
            <a:spLocks noGrp="1"/>
          </p:cNvSpPr>
          <p:nvPr>
            <p:ph type="subTitle" idx="8"/>
          </p:nvPr>
        </p:nvSpPr>
        <p:spPr>
          <a:xfrm>
            <a:off x="5580634" y="3739099"/>
            <a:ext cx="2351700" cy="8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5" name="Google Shape;95;p16"/>
          <p:cNvSpPr/>
          <p:nvPr/>
        </p:nvSpPr>
        <p:spPr>
          <a:xfrm>
            <a:off x="0" y="3419400"/>
            <a:ext cx="1724100" cy="1724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8807700" y="0"/>
            <a:ext cx="336300" cy="1598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ix Columns ">
  <p:cSld name="SECTION_TITLE_AND_DESCRIPTION_1_2_2">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1027919" y="1715300"/>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9" name="Google Shape;99;p17"/>
          <p:cNvSpPr txBox="1">
            <a:spLocks noGrp="1"/>
          </p:cNvSpPr>
          <p:nvPr>
            <p:ph type="subTitle" idx="1"/>
          </p:nvPr>
        </p:nvSpPr>
        <p:spPr>
          <a:xfrm>
            <a:off x="1027925" y="2125625"/>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0" name="Google Shape;100;p17"/>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1" name="Google Shape;101;p17"/>
          <p:cNvSpPr txBox="1">
            <a:spLocks noGrp="1"/>
          </p:cNvSpPr>
          <p:nvPr>
            <p:ph type="title" idx="3"/>
          </p:nvPr>
        </p:nvSpPr>
        <p:spPr>
          <a:xfrm>
            <a:off x="3603144" y="1715300"/>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2" name="Google Shape;102;p17"/>
          <p:cNvSpPr txBox="1">
            <a:spLocks noGrp="1"/>
          </p:cNvSpPr>
          <p:nvPr>
            <p:ph type="subTitle" idx="4"/>
          </p:nvPr>
        </p:nvSpPr>
        <p:spPr>
          <a:xfrm>
            <a:off x="3603150" y="2125625"/>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17"/>
          <p:cNvSpPr txBox="1">
            <a:spLocks noGrp="1"/>
          </p:cNvSpPr>
          <p:nvPr>
            <p:ph type="title" idx="5"/>
          </p:nvPr>
        </p:nvSpPr>
        <p:spPr>
          <a:xfrm>
            <a:off x="6178369" y="1715300"/>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4" name="Google Shape;104;p17"/>
          <p:cNvSpPr txBox="1">
            <a:spLocks noGrp="1"/>
          </p:cNvSpPr>
          <p:nvPr>
            <p:ph type="subTitle" idx="6"/>
          </p:nvPr>
        </p:nvSpPr>
        <p:spPr>
          <a:xfrm>
            <a:off x="6178375" y="2125625"/>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17"/>
          <p:cNvSpPr txBox="1">
            <a:spLocks noGrp="1"/>
          </p:cNvSpPr>
          <p:nvPr>
            <p:ph type="title" idx="7"/>
          </p:nvPr>
        </p:nvSpPr>
        <p:spPr>
          <a:xfrm>
            <a:off x="1027919" y="36339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6" name="Google Shape;106;p17"/>
          <p:cNvSpPr txBox="1">
            <a:spLocks noGrp="1"/>
          </p:cNvSpPr>
          <p:nvPr>
            <p:ph type="subTitle" idx="8"/>
          </p:nvPr>
        </p:nvSpPr>
        <p:spPr>
          <a:xfrm>
            <a:off x="1027925" y="4044300"/>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7" name="Google Shape;107;p17"/>
          <p:cNvSpPr txBox="1">
            <a:spLocks noGrp="1"/>
          </p:cNvSpPr>
          <p:nvPr>
            <p:ph type="title" idx="9"/>
          </p:nvPr>
        </p:nvSpPr>
        <p:spPr>
          <a:xfrm>
            <a:off x="3603144" y="36339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8" name="Google Shape;108;p17"/>
          <p:cNvSpPr txBox="1">
            <a:spLocks noGrp="1"/>
          </p:cNvSpPr>
          <p:nvPr>
            <p:ph type="subTitle" idx="13"/>
          </p:nvPr>
        </p:nvSpPr>
        <p:spPr>
          <a:xfrm>
            <a:off x="3603150" y="4044300"/>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9" name="Google Shape;109;p17"/>
          <p:cNvSpPr txBox="1">
            <a:spLocks noGrp="1"/>
          </p:cNvSpPr>
          <p:nvPr>
            <p:ph type="title" idx="14"/>
          </p:nvPr>
        </p:nvSpPr>
        <p:spPr>
          <a:xfrm>
            <a:off x="6178369" y="36339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0" name="Google Shape;110;p17"/>
          <p:cNvSpPr txBox="1">
            <a:spLocks noGrp="1"/>
          </p:cNvSpPr>
          <p:nvPr>
            <p:ph type="subTitle" idx="15"/>
          </p:nvPr>
        </p:nvSpPr>
        <p:spPr>
          <a:xfrm>
            <a:off x="6178375" y="4044300"/>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17"/>
          <p:cNvSpPr/>
          <p:nvPr/>
        </p:nvSpPr>
        <p:spPr>
          <a:xfrm>
            <a:off x="0" y="3948700"/>
            <a:ext cx="1194900" cy="1194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rot="10800000">
            <a:off x="7105800" y="159"/>
            <a:ext cx="2038200" cy="2038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wo Columns ">
  <p:cSld name="SECTION_TITLE_AND_DESCRIPTION_1_2_3">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1430352" y="2573050"/>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5" name="Google Shape;115;p18"/>
          <p:cNvSpPr txBox="1">
            <a:spLocks noGrp="1"/>
          </p:cNvSpPr>
          <p:nvPr>
            <p:ph type="subTitle" idx="1"/>
          </p:nvPr>
        </p:nvSpPr>
        <p:spPr>
          <a:xfrm>
            <a:off x="1430348" y="2983375"/>
            <a:ext cx="2414700" cy="148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18"/>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 name="Google Shape;117;p18"/>
          <p:cNvSpPr txBox="1">
            <a:spLocks noGrp="1"/>
          </p:cNvSpPr>
          <p:nvPr>
            <p:ph type="title" idx="3"/>
          </p:nvPr>
        </p:nvSpPr>
        <p:spPr>
          <a:xfrm>
            <a:off x="5298952" y="2573050"/>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8" name="Google Shape;118;p18"/>
          <p:cNvSpPr txBox="1">
            <a:spLocks noGrp="1"/>
          </p:cNvSpPr>
          <p:nvPr>
            <p:ph type="subTitle" idx="4"/>
          </p:nvPr>
        </p:nvSpPr>
        <p:spPr>
          <a:xfrm>
            <a:off x="5298948" y="2983375"/>
            <a:ext cx="2414700" cy="148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9" name="Google Shape;119;p18"/>
          <p:cNvSpPr/>
          <p:nvPr/>
        </p:nvSpPr>
        <p:spPr>
          <a:xfrm>
            <a:off x="0" y="4320175"/>
            <a:ext cx="924000" cy="42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8496300" y="0"/>
            <a:ext cx="647700" cy="1167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numbers">
  <p:cSld name="BIG_NUMBER_1">
    <p:spTree>
      <p:nvGrpSpPr>
        <p:cNvPr id="1" name="Shape 121"/>
        <p:cNvGrpSpPr/>
        <p:nvPr/>
      </p:nvGrpSpPr>
      <p:grpSpPr>
        <a:xfrm>
          <a:off x="0" y="0"/>
          <a:ext cx="0" cy="0"/>
          <a:chOff x="0" y="0"/>
          <a:chExt cx="0" cy="0"/>
        </a:xfrm>
      </p:grpSpPr>
      <p:sp>
        <p:nvSpPr>
          <p:cNvPr id="122" name="Google Shape;122;p19"/>
          <p:cNvSpPr txBox="1">
            <a:spLocks noGrp="1"/>
          </p:cNvSpPr>
          <p:nvPr>
            <p:ph type="title" hasCustomPrompt="1"/>
          </p:nvPr>
        </p:nvSpPr>
        <p:spPr>
          <a:xfrm>
            <a:off x="951920" y="2215450"/>
            <a:ext cx="2142300" cy="103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3" name="Google Shape;123;p19"/>
          <p:cNvSpPr txBox="1">
            <a:spLocks noGrp="1"/>
          </p:cNvSpPr>
          <p:nvPr>
            <p:ph type="subTitle" idx="1"/>
          </p:nvPr>
        </p:nvSpPr>
        <p:spPr>
          <a:xfrm>
            <a:off x="951920" y="3184648"/>
            <a:ext cx="2142300" cy="76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 name="Google Shape;124;p19"/>
          <p:cNvSpPr txBox="1">
            <a:spLocks noGrp="1"/>
          </p:cNvSpPr>
          <p:nvPr>
            <p:ph type="title" idx="2" hasCustomPrompt="1"/>
          </p:nvPr>
        </p:nvSpPr>
        <p:spPr>
          <a:xfrm>
            <a:off x="3500850" y="1377250"/>
            <a:ext cx="2142300" cy="103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5" name="Google Shape;125;p19"/>
          <p:cNvSpPr txBox="1">
            <a:spLocks noGrp="1"/>
          </p:cNvSpPr>
          <p:nvPr>
            <p:ph type="subTitle" idx="3"/>
          </p:nvPr>
        </p:nvSpPr>
        <p:spPr>
          <a:xfrm>
            <a:off x="3500850" y="2346448"/>
            <a:ext cx="2142300" cy="76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 name="Google Shape;126;p19"/>
          <p:cNvSpPr txBox="1">
            <a:spLocks noGrp="1"/>
          </p:cNvSpPr>
          <p:nvPr>
            <p:ph type="title" idx="4" hasCustomPrompt="1"/>
          </p:nvPr>
        </p:nvSpPr>
        <p:spPr>
          <a:xfrm>
            <a:off x="6049780" y="2596450"/>
            <a:ext cx="2142300" cy="103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7" name="Google Shape;127;p19"/>
          <p:cNvSpPr txBox="1">
            <a:spLocks noGrp="1"/>
          </p:cNvSpPr>
          <p:nvPr>
            <p:ph type="subTitle" idx="5"/>
          </p:nvPr>
        </p:nvSpPr>
        <p:spPr>
          <a:xfrm>
            <a:off x="6049780" y="3565648"/>
            <a:ext cx="2142300" cy="76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19"/>
          <p:cNvSpPr txBox="1">
            <a:spLocks noGrp="1"/>
          </p:cNvSpPr>
          <p:nvPr>
            <p:ph type="title" idx="6"/>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9" name="Google Shape;129;p19"/>
          <p:cNvSpPr/>
          <p:nvPr/>
        </p:nvSpPr>
        <p:spPr>
          <a:xfrm rot="10800000">
            <a:off x="7738500" y="28"/>
            <a:ext cx="1405500" cy="1405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
  <p:cSld name="SECTION_TITLE_AND_DESCRIPTION_1_2_4_2_1_1">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2" name="Google Shape;132;p20"/>
          <p:cNvSpPr/>
          <p:nvPr/>
        </p:nvSpPr>
        <p:spPr>
          <a:xfrm rot="5400000">
            <a:off x="0" y="3"/>
            <a:ext cx="1405500" cy="1405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3819525" y="4367800"/>
            <a:ext cx="5324400" cy="438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4524300" y="700050"/>
            <a:ext cx="4619700" cy="374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rot="5400000">
            <a:off x="0" y="0"/>
            <a:ext cx="975900" cy="97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5876600" y="1801513"/>
            <a:ext cx="2546700" cy="1383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5" name="Google Shape;15;p3"/>
          <p:cNvSpPr txBox="1">
            <a:spLocks noGrp="1"/>
          </p:cNvSpPr>
          <p:nvPr>
            <p:ph type="title" idx="2" hasCustomPrompt="1"/>
          </p:nvPr>
        </p:nvSpPr>
        <p:spPr>
          <a:xfrm>
            <a:off x="5876600" y="1225363"/>
            <a:ext cx="1706400" cy="609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16" name="Google Shape;16;p3"/>
          <p:cNvSpPr txBox="1">
            <a:spLocks noGrp="1"/>
          </p:cNvSpPr>
          <p:nvPr>
            <p:ph type="subTitle" idx="1"/>
          </p:nvPr>
        </p:nvSpPr>
        <p:spPr>
          <a:xfrm>
            <a:off x="5876600" y="3308838"/>
            <a:ext cx="2246700" cy="60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wo Columns 1">
  <p:cSld name="SECTION_TITLE_AND_DESCRIPTION_1_2_1_1">
    <p:spTree>
      <p:nvGrpSpPr>
        <p:cNvPr id="1" name="Shape 134"/>
        <p:cNvGrpSpPr/>
        <p:nvPr/>
      </p:nvGrpSpPr>
      <p:grpSpPr>
        <a:xfrm>
          <a:off x="0" y="0"/>
          <a:ext cx="0" cy="0"/>
          <a:chOff x="0" y="0"/>
          <a:chExt cx="0" cy="0"/>
        </a:xfrm>
      </p:grpSpPr>
      <p:sp>
        <p:nvSpPr>
          <p:cNvPr id="135" name="Google Shape;135;p21"/>
          <p:cNvSpPr/>
          <p:nvPr/>
        </p:nvSpPr>
        <p:spPr>
          <a:xfrm>
            <a:off x="0" y="1717250"/>
            <a:ext cx="4638900" cy="290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title"/>
          </p:nvPr>
        </p:nvSpPr>
        <p:spPr>
          <a:xfrm>
            <a:off x="671853" y="2212470"/>
            <a:ext cx="2977500" cy="45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37" name="Google Shape;137;p21"/>
          <p:cNvSpPr txBox="1">
            <a:spLocks noGrp="1"/>
          </p:cNvSpPr>
          <p:nvPr>
            <p:ph type="subTitle" idx="1"/>
          </p:nvPr>
        </p:nvSpPr>
        <p:spPr>
          <a:xfrm>
            <a:off x="671875" y="2546620"/>
            <a:ext cx="29775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38" name="Google Shape;138;p21"/>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9" name="Google Shape;139;p21"/>
          <p:cNvSpPr txBox="1">
            <a:spLocks noGrp="1"/>
          </p:cNvSpPr>
          <p:nvPr>
            <p:ph type="title" idx="3"/>
          </p:nvPr>
        </p:nvSpPr>
        <p:spPr>
          <a:xfrm>
            <a:off x="671877" y="3206971"/>
            <a:ext cx="2977500" cy="45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40" name="Google Shape;140;p21"/>
          <p:cNvSpPr txBox="1">
            <a:spLocks noGrp="1"/>
          </p:cNvSpPr>
          <p:nvPr>
            <p:ph type="subTitle" idx="4"/>
          </p:nvPr>
        </p:nvSpPr>
        <p:spPr>
          <a:xfrm>
            <a:off x="671875" y="3541120"/>
            <a:ext cx="29775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Four Columns  1">
  <p:cSld name="SECTION_TITLE_AND_DESCRIPTION_1_2_3_1">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890888" y="3278375"/>
            <a:ext cx="17058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3" name="Google Shape;143;p22"/>
          <p:cNvSpPr txBox="1">
            <a:spLocks noGrp="1"/>
          </p:cNvSpPr>
          <p:nvPr>
            <p:ph type="subTitle" idx="1"/>
          </p:nvPr>
        </p:nvSpPr>
        <p:spPr>
          <a:xfrm>
            <a:off x="890887" y="3688700"/>
            <a:ext cx="1705800" cy="8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4" name="Google Shape;144;p22"/>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5" name="Google Shape;145;p22"/>
          <p:cNvSpPr txBox="1">
            <a:spLocks noGrp="1"/>
          </p:cNvSpPr>
          <p:nvPr>
            <p:ph type="title" idx="3"/>
          </p:nvPr>
        </p:nvSpPr>
        <p:spPr>
          <a:xfrm>
            <a:off x="2776363" y="3278375"/>
            <a:ext cx="17058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6" name="Google Shape;146;p22"/>
          <p:cNvSpPr txBox="1">
            <a:spLocks noGrp="1"/>
          </p:cNvSpPr>
          <p:nvPr>
            <p:ph type="subTitle" idx="4"/>
          </p:nvPr>
        </p:nvSpPr>
        <p:spPr>
          <a:xfrm>
            <a:off x="2776362" y="3688700"/>
            <a:ext cx="1705800" cy="8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7" name="Google Shape;147;p22"/>
          <p:cNvSpPr txBox="1">
            <a:spLocks noGrp="1"/>
          </p:cNvSpPr>
          <p:nvPr>
            <p:ph type="title" idx="5"/>
          </p:nvPr>
        </p:nvSpPr>
        <p:spPr>
          <a:xfrm>
            <a:off x="4661838" y="3278375"/>
            <a:ext cx="17058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8" name="Google Shape;148;p22"/>
          <p:cNvSpPr txBox="1">
            <a:spLocks noGrp="1"/>
          </p:cNvSpPr>
          <p:nvPr>
            <p:ph type="subTitle" idx="6"/>
          </p:nvPr>
        </p:nvSpPr>
        <p:spPr>
          <a:xfrm>
            <a:off x="4661837" y="3688700"/>
            <a:ext cx="1705800" cy="8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9" name="Google Shape;149;p22"/>
          <p:cNvSpPr txBox="1">
            <a:spLocks noGrp="1"/>
          </p:cNvSpPr>
          <p:nvPr>
            <p:ph type="title" idx="7"/>
          </p:nvPr>
        </p:nvSpPr>
        <p:spPr>
          <a:xfrm>
            <a:off x="6547313" y="3278375"/>
            <a:ext cx="17058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0" name="Google Shape;150;p22"/>
          <p:cNvSpPr txBox="1">
            <a:spLocks noGrp="1"/>
          </p:cNvSpPr>
          <p:nvPr>
            <p:ph type="subTitle" idx="8"/>
          </p:nvPr>
        </p:nvSpPr>
        <p:spPr>
          <a:xfrm>
            <a:off x="6547312" y="3688700"/>
            <a:ext cx="1705800" cy="8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1">
  <p:cSld name="SECTION_TITLE_AND_DESCRIPTION_1_2_4_2_1">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3" name="Google Shape;153;p23"/>
          <p:cNvSpPr/>
          <p:nvPr/>
        </p:nvSpPr>
        <p:spPr>
          <a:xfrm flipH="1">
            <a:off x="7738500" y="3738003"/>
            <a:ext cx="1405500" cy="1405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design 2">
  <p:cSld name="SECTION_TITLE_AND_DESCRIPTION_1_2_4_2">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6" name="Google Shape;156;p24"/>
          <p:cNvSpPr/>
          <p:nvPr/>
        </p:nvSpPr>
        <p:spPr>
          <a:xfrm rot="5400000" flipH="1">
            <a:off x="0" y="3738003"/>
            <a:ext cx="1405500" cy="1405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a:off x="8705850" y="-4175"/>
            <a:ext cx="438300" cy="321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hree Columns 2">
  <p:cSld name="SECTION_TITLE_AND_DESCRIPTION_1_2_4">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1029803" y="3084050"/>
            <a:ext cx="21129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60" name="Google Shape;160;p25"/>
          <p:cNvSpPr txBox="1">
            <a:spLocks noGrp="1"/>
          </p:cNvSpPr>
          <p:nvPr>
            <p:ph type="subTitle" idx="1"/>
          </p:nvPr>
        </p:nvSpPr>
        <p:spPr>
          <a:xfrm>
            <a:off x="1029800" y="3494375"/>
            <a:ext cx="2112900" cy="9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1" name="Google Shape;161;p25"/>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2" name="Google Shape;162;p25"/>
          <p:cNvSpPr txBox="1">
            <a:spLocks noGrp="1"/>
          </p:cNvSpPr>
          <p:nvPr>
            <p:ph type="title" idx="3"/>
          </p:nvPr>
        </p:nvSpPr>
        <p:spPr>
          <a:xfrm>
            <a:off x="3515553" y="3084050"/>
            <a:ext cx="21129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63" name="Google Shape;163;p25"/>
          <p:cNvSpPr txBox="1">
            <a:spLocks noGrp="1"/>
          </p:cNvSpPr>
          <p:nvPr>
            <p:ph type="subTitle" idx="4"/>
          </p:nvPr>
        </p:nvSpPr>
        <p:spPr>
          <a:xfrm>
            <a:off x="3515550" y="3494375"/>
            <a:ext cx="2112900" cy="9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4" name="Google Shape;164;p25"/>
          <p:cNvSpPr txBox="1">
            <a:spLocks noGrp="1"/>
          </p:cNvSpPr>
          <p:nvPr>
            <p:ph type="title" idx="5"/>
          </p:nvPr>
        </p:nvSpPr>
        <p:spPr>
          <a:xfrm>
            <a:off x="6001303" y="3084050"/>
            <a:ext cx="21129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65" name="Google Shape;165;p25"/>
          <p:cNvSpPr txBox="1">
            <a:spLocks noGrp="1"/>
          </p:cNvSpPr>
          <p:nvPr>
            <p:ph type="subTitle" idx="6"/>
          </p:nvPr>
        </p:nvSpPr>
        <p:spPr>
          <a:xfrm>
            <a:off x="6001300" y="3494375"/>
            <a:ext cx="2112900" cy="9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6" name="Google Shape;166;p25"/>
          <p:cNvSpPr/>
          <p:nvPr/>
        </p:nvSpPr>
        <p:spPr>
          <a:xfrm>
            <a:off x="0" y="0"/>
            <a:ext cx="438300" cy="321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flipH="1">
            <a:off x="7738500" y="3738003"/>
            <a:ext cx="1405500" cy="1405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ext">
  <p:cSld name="SECTION_TITLE_AND_DESCRIPTION_1_2_4_1">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0" name="Google Shape;170;p26"/>
          <p:cNvSpPr txBox="1">
            <a:spLocks noGrp="1"/>
          </p:cNvSpPr>
          <p:nvPr>
            <p:ph type="title" idx="2"/>
          </p:nvPr>
        </p:nvSpPr>
        <p:spPr>
          <a:xfrm>
            <a:off x="5181603" y="2076450"/>
            <a:ext cx="2694600" cy="6987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1" name="Google Shape;171;p26"/>
          <p:cNvSpPr txBox="1">
            <a:spLocks noGrp="1"/>
          </p:cNvSpPr>
          <p:nvPr>
            <p:ph type="subTitle" idx="1"/>
          </p:nvPr>
        </p:nvSpPr>
        <p:spPr>
          <a:xfrm>
            <a:off x="5181599" y="2856272"/>
            <a:ext cx="2694600" cy="137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2" name="Google Shape;172;p26"/>
          <p:cNvSpPr/>
          <p:nvPr/>
        </p:nvSpPr>
        <p:spPr>
          <a:xfrm rot="5400000" flipH="1">
            <a:off x="0" y="3738003"/>
            <a:ext cx="1405500" cy="1405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8763000" y="967375"/>
            <a:ext cx="485700" cy="180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 Credits">
  <p:cSld name="SECTION_TITLE_AND_DESCRIPTION_1_2_3_2">
    <p:spTree>
      <p:nvGrpSpPr>
        <p:cNvPr id="1" name="Shape 174"/>
        <p:cNvGrpSpPr/>
        <p:nvPr/>
      </p:nvGrpSpPr>
      <p:grpSpPr>
        <a:xfrm>
          <a:off x="0" y="0"/>
          <a:ext cx="0" cy="0"/>
          <a:chOff x="0" y="0"/>
          <a:chExt cx="0" cy="0"/>
        </a:xfrm>
      </p:grpSpPr>
      <p:sp>
        <p:nvSpPr>
          <p:cNvPr id="175" name="Google Shape;175;p27"/>
          <p:cNvSpPr txBox="1">
            <a:spLocks noGrp="1"/>
          </p:cNvSpPr>
          <p:nvPr>
            <p:ph type="subTitle" idx="1"/>
          </p:nvPr>
        </p:nvSpPr>
        <p:spPr>
          <a:xfrm>
            <a:off x="782675" y="1411975"/>
            <a:ext cx="3464100" cy="148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76" name="Google Shape;176;p27"/>
          <p:cNvSpPr txBox="1">
            <a:spLocks noGrp="1"/>
          </p:cNvSpPr>
          <p:nvPr>
            <p:ph type="title"/>
          </p:nvPr>
        </p:nvSpPr>
        <p:spPr>
          <a:xfrm>
            <a:off x="782675" y="763800"/>
            <a:ext cx="5741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7" name="Google Shape;177;p27"/>
          <p:cNvSpPr txBox="1"/>
          <p:nvPr/>
        </p:nvSpPr>
        <p:spPr>
          <a:xfrm>
            <a:off x="782675" y="3394025"/>
            <a:ext cx="3148800" cy="7854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rgbClr val="000000"/>
                </a:solidFill>
                <a:latin typeface="Fira Sans Condensed Light"/>
                <a:ea typeface="Fira Sans Condensed Light"/>
                <a:cs typeface="Fira Sans Condensed Light"/>
                <a:sym typeface="Fira Sans Condensed Light"/>
              </a:rPr>
              <a:t>CREDITS: This presentation template was created by </a:t>
            </a:r>
            <a:r>
              <a:rPr lang="en" sz="1200">
                <a:solidFill>
                  <a:srgbClr val="000000"/>
                </a:solidFill>
                <a:uFill>
                  <a:noFill/>
                </a:uFill>
                <a:latin typeface="Fira Sans Condensed Light"/>
                <a:ea typeface="Fira Sans Condensed Light"/>
                <a:cs typeface="Fira Sans Condensed Light"/>
                <a:sym typeface="Fira Sans Condensed Light"/>
                <a:hlinkClick r:id="rId2">
                  <a:extLst>
                    <a:ext uri="{A12FA001-AC4F-418D-AE19-62706E023703}">
                      <ahyp:hlinkClr xmlns:ahyp="http://schemas.microsoft.com/office/drawing/2018/hyperlinkcolor" val="tx"/>
                    </a:ext>
                  </a:extLst>
                </a:hlinkClick>
              </a:rPr>
              <a:t>Slidesgo</a:t>
            </a:r>
            <a:r>
              <a:rPr lang="en" sz="1200">
                <a:solidFill>
                  <a:srgbClr val="000000"/>
                </a:solidFill>
                <a:latin typeface="Fira Sans Condensed Light"/>
                <a:ea typeface="Fira Sans Condensed Light"/>
                <a:cs typeface="Fira Sans Condensed Light"/>
                <a:sym typeface="Fira Sans Condensed Light"/>
              </a:rPr>
              <a:t>, including icons by </a:t>
            </a:r>
            <a:r>
              <a:rPr lang="en" sz="1200">
                <a:solidFill>
                  <a:srgbClr val="000000"/>
                </a:solidFill>
                <a:uFill>
                  <a:noFill/>
                </a:uFill>
                <a:latin typeface="Fira Sans Condensed Light"/>
                <a:ea typeface="Fira Sans Condensed Light"/>
                <a:cs typeface="Fira Sans Condensed Light"/>
                <a:sym typeface="Fira Sans Condensed Light"/>
                <a:hlinkClick r:id="rId3">
                  <a:extLst>
                    <a:ext uri="{A12FA001-AC4F-418D-AE19-62706E023703}">
                      <ahyp:hlinkClr xmlns:ahyp="http://schemas.microsoft.com/office/drawing/2018/hyperlinkcolor" val="tx"/>
                    </a:ext>
                  </a:extLst>
                </a:hlinkClick>
              </a:rPr>
              <a:t>Flaticon</a:t>
            </a:r>
            <a:r>
              <a:rPr lang="en" sz="1200">
                <a:solidFill>
                  <a:srgbClr val="000000"/>
                </a:solidFill>
                <a:latin typeface="Fira Sans Condensed Light"/>
                <a:ea typeface="Fira Sans Condensed Light"/>
                <a:cs typeface="Fira Sans Condensed Light"/>
                <a:sym typeface="Fira Sans Condensed Light"/>
              </a:rPr>
              <a:t>, and infographics &amp; images by </a:t>
            </a:r>
            <a:r>
              <a:rPr lang="en" sz="1200">
                <a:solidFill>
                  <a:srgbClr val="000000"/>
                </a:solidFill>
                <a:uFill>
                  <a:noFill/>
                </a:uFill>
                <a:latin typeface="Fira Sans Condensed Light"/>
                <a:ea typeface="Fira Sans Condensed Light"/>
                <a:cs typeface="Fira Sans Condensed Light"/>
                <a:sym typeface="Fira Sans Condensed Light"/>
                <a:hlinkClick r:id="rId4">
                  <a:extLst>
                    <a:ext uri="{A12FA001-AC4F-418D-AE19-62706E023703}">
                      <ahyp:hlinkClr xmlns:ahyp="http://schemas.microsoft.com/office/drawing/2018/hyperlinkcolor" val="tx"/>
                    </a:ext>
                  </a:extLst>
                </a:hlinkClick>
              </a:rPr>
              <a:t>Freepik</a:t>
            </a:r>
            <a:r>
              <a:rPr lang="en" sz="1200">
                <a:solidFill>
                  <a:srgbClr val="000000"/>
                </a:solidFill>
                <a:latin typeface="Fira Sans Condensed Light"/>
                <a:ea typeface="Fira Sans Condensed Light"/>
                <a:cs typeface="Fira Sans Condensed Light"/>
                <a:sym typeface="Fira Sans Condensed Light"/>
              </a:rPr>
              <a:t>. </a:t>
            </a:r>
            <a:endParaRPr sz="1200">
              <a:solidFill>
                <a:srgbClr val="000000"/>
              </a:solidFill>
              <a:latin typeface="Fira Sans Condensed Light"/>
              <a:ea typeface="Fira Sans Condensed Light"/>
              <a:cs typeface="Fira Sans Condensed Light"/>
              <a:sym typeface="Fira Sans Condensed Light"/>
            </a:endParaRPr>
          </a:p>
          <a:p>
            <a:pPr marL="0" lvl="0" indent="0" algn="l" rtl="0">
              <a:spcBef>
                <a:spcPts val="300"/>
              </a:spcBef>
              <a:spcAft>
                <a:spcPts val="0"/>
              </a:spcAft>
              <a:buNone/>
            </a:pPr>
            <a:endParaRPr sz="1200">
              <a:solidFill>
                <a:srgbClr val="000000"/>
              </a:solidFill>
              <a:latin typeface="Fira Sans Condensed Light"/>
              <a:ea typeface="Fira Sans Condensed Light"/>
              <a:cs typeface="Fira Sans Condensed Light"/>
              <a:sym typeface="Fira Sans Condensed Light"/>
            </a:endParaRPr>
          </a:p>
        </p:txBody>
      </p:sp>
      <p:sp>
        <p:nvSpPr>
          <p:cNvPr id="178" name="Google Shape;178;p27"/>
          <p:cNvSpPr/>
          <p:nvPr/>
        </p:nvSpPr>
        <p:spPr>
          <a:xfrm>
            <a:off x="0" y="967375"/>
            <a:ext cx="333300" cy="180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742050" y="1101675"/>
            <a:ext cx="7659900" cy="3146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 name="Google Shape;20;p4"/>
          <p:cNvSpPr/>
          <p:nvPr/>
        </p:nvSpPr>
        <p:spPr>
          <a:xfrm>
            <a:off x="8832300" y="0"/>
            <a:ext cx="336300" cy="159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789150" y="1342225"/>
            <a:ext cx="3399000" cy="2962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5"/>
          <p:cNvSpPr txBox="1">
            <a:spLocks noGrp="1"/>
          </p:cNvSpPr>
          <p:nvPr>
            <p:ph type="body" idx="2"/>
          </p:nvPr>
        </p:nvSpPr>
        <p:spPr>
          <a:xfrm>
            <a:off x="4955850" y="1342225"/>
            <a:ext cx="3399000" cy="2962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5"/>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 name="Google Shape;25;p5"/>
          <p:cNvSpPr/>
          <p:nvPr/>
        </p:nvSpPr>
        <p:spPr>
          <a:xfrm>
            <a:off x="3886200" y="4705425"/>
            <a:ext cx="5257800" cy="447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 name="Google Shape;28;p6"/>
          <p:cNvSpPr/>
          <p:nvPr/>
        </p:nvSpPr>
        <p:spPr>
          <a:xfrm>
            <a:off x="0" y="0"/>
            <a:ext cx="336300" cy="1598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0" y="4167600"/>
            <a:ext cx="975900" cy="9759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p:nvPr/>
        </p:nvSpPr>
        <p:spPr>
          <a:xfrm>
            <a:off x="6796500" y="0"/>
            <a:ext cx="1927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595975" y="873050"/>
            <a:ext cx="63927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595975" y="1792575"/>
            <a:ext cx="2808000" cy="25110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rot="5400000">
            <a:off x="0" y="9"/>
            <a:ext cx="2038200" cy="2038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p:nvPr/>
        </p:nvSpPr>
        <p:spPr>
          <a:xfrm>
            <a:off x="5619900" y="4320175"/>
            <a:ext cx="3524100" cy="42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txBox="1">
            <a:spLocks noGrp="1"/>
          </p:cNvSpPr>
          <p:nvPr>
            <p:ph type="title"/>
          </p:nvPr>
        </p:nvSpPr>
        <p:spPr>
          <a:xfrm>
            <a:off x="5486975" y="526350"/>
            <a:ext cx="32199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4"/>
              </a:buClr>
              <a:buSzPts val="4800"/>
              <a:buNone/>
              <a:defRPr sz="4800">
                <a:solidFill>
                  <a:schemeClr val="accent4"/>
                </a:solidFill>
              </a:defRPr>
            </a:lvl1pPr>
            <a:lvl2pPr lvl="1">
              <a:spcBef>
                <a:spcPts val="0"/>
              </a:spcBef>
              <a:spcAft>
                <a:spcPts val="0"/>
              </a:spcAft>
              <a:buClr>
                <a:schemeClr val="accent4"/>
              </a:buClr>
              <a:buSzPts val="4800"/>
              <a:buNone/>
              <a:defRPr sz="4800">
                <a:solidFill>
                  <a:schemeClr val="accent4"/>
                </a:solidFill>
              </a:defRPr>
            </a:lvl2pPr>
            <a:lvl3pPr lvl="2">
              <a:spcBef>
                <a:spcPts val="0"/>
              </a:spcBef>
              <a:spcAft>
                <a:spcPts val="0"/>
              </a:spcAft>
              <a:buClr>
                <a:schemeClr val="accent4"/>
              </a:buClr>
              <a:buSzPts val="4800"/>
              <a:buNone/>
              <a:defRPr sz="4800">
                <a:solidFill>
                  <a:schemeClr val="accent4"/>
                </a:solidFill>
              </a:defRPr>
            </a:lvl3pPr>
            <a:lvl4pPr lvl="3">
              <a:spcBef>
                <a:spcPts val="0"/>
              </a:spcBef>
              <a:spcAft>
                <a:spcPts val="0"/>
              </a:spcAft>
              <a:buClr>
                <a:schemeClr val="accent4"/>
              </a:buClr>
              <a:buSzPts val="4800"/>
              <a:buNone/>
              <a:defRPr sz="4800">
                <a:solidFill>
                  <a:schemeClr val="accent4"/>
                </a:solidFill>
              </a:defRPr>
            </a:lvl4pPr>
            <a:lvl5pPr lvl="4">
              <a:spcBef>
                <a:spcPts val="0"/>
              </a:spcBef>
              <a:spcAft>
                <a:spcPts val="0"/>
              </a:spcAft>
              <a:buClr>
                <a:schemeClr val="accent4"/>
              </a:buClr>
              <a:buSzPts val="4800"/>
              <a:buNone/>
              <a:defRPr sz="4800">
                <a:solidFill>
                  <a:schemeClr val="accent4"/>
                </a:solidFill>
              </a:defRPr>
            </a:lvl5pPr>
            <a:lvl6pPr lvl="5">
              <a:spcBef>
                <a:spcPts val="0"/>
              </a:spcBef>
              <a:spcAft>
                <a:spcPts val="0"/>
              </a:spcAft>
              <a:buClr>
                <a:schemeClr val="accent4"/>
              </a:buClr>
              <a:buSzPts val="4800"/>
              <a:buNone/>
              <a:defRPr sz="4800">
                <a:solidFill>
                  <a:schemeClr val="accent4"/>
                </a:solidFill>
              </a:defRPr>
            </a:lvl6pPr>
            <a:lvl7pPr lvl="6">
              <a:spcBef>
                <a:spcPts val="0"/>
              </a:spcBef>
              <a:spcAft>
                <a:spcPts val="0"/>
              </a:spcAft>
              <a:buClr>
                <a:schemeClr val="accent4"/>
              </a:buClr>
              <a:buSzPts val="4800"/>
              <a:buNone/>
              <a:defRPr sz="4800">
                <a:solidFill>
                  <a:schemeClr val="accent4"/>
                </a:solidFill>
              </a:defRPr>
            </a:lvl7pPr>
            <a:lvl8pPr lvl="7">
              <a:spcBef>
                <a:spcPts val="0"/>
              </a:spcBef>
              <a:spcAft>
                <a:spcPts val="0"/>
              </a:spcAft>
              <a:buClr>
                <a:schemeClr val="accent4"/>
              </a:buClr>
              <a:buSzPts val="4800"/>
              <a:buNone/>
              <a:defRPr sz="4800">
                <a:solidFill>
                  <a:schemeClr val="accent4"/>
                </a:solidFill>
              </a:defRPr>
            </a:lvl8pPr>
            <a:lvl9pPr lvl="8">
              <a:spcBef>
                <a:spcPts val="0"/>
              </a:spcBef>
              <a:spcAft>
                <a:spcPts val="0"/>
              </a:spcAft>
              <a:buClr>
                <a:schemeClr val="accent4"/>
              </a:buClr>
              <a:buSzPts val="4800"/>
              <a:buNone/>
              <a:defRPr sz="4800">
                <a:solidFill>
                  <a:schemeClr val="accent4"/>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6908600" y="1239600"/>
            <a:ext cx="2235300" cy="936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p:nvPr/>
        </p:nvSpPr>
        <p:spPr>
          <a:xfrm>
            <a:off x="5003600" y="3708525"/>
            <a:ext cx="4140300" cy="1017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p:nvPr/>
        </p:nvSpPr>
        <p:spPr>
          <a:xfrm>
            <a:off x="0" y="0"/>
            <a:ext cx="647700" cy="1167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subTitle" idx="1"/>
          </p:nvPr>
        </p:nvSpPr>
        <p:spPr>
          <a:xfrm>
            <a:off x="857875" y="1571600"/>
            <a:ext cx="3106800" cy="3642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600"/>
              <a:buFont typeface="Fira Sans Condensed"/>
              <a:buNone/>
              <a:defRPr sz="1600" b="1">
                <a:latin typeface="Fira Sans Condensed"/>
                <a:ea typeface="Fira Sans Condensed"/>
                <a:cs typeface="Fira Sans Condensed"/>
                <a:sym typeface="Fira Sans Condensed"/>
              </a:defRPr>
            </a:lvl1pPr>
            <a:lvl2pPr lvl="1">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2pPr>
            <a:lvl3pPr lvl="2">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3pPr>
            <a:lvl4pPr lvl="3">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4pPr>
            <a:lvl5pPr lvl="4">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5pPr>
            <a:lvl6pPr lvl="5">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6pPr>
            <a:lvl7pPr lvl="6">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7pPr>
            <a:lvl8pPr lvl="7">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8pPr>
            <a:lvl9pPr lvl="8">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9pPr>
          </a:lstStyle>
          <a:p>
            <a:endParaRPr/>
          </a:p>
        </p:txBody>
      </p:sp>
      <p:sp>
        <p:nvSpPr>
          <p:cNvPr id="43" name="Google Shape;43;p9"/>
          <p:cNvSpPr txBox="1">
            <a:spLocks noGrp="1"/>
          </p:cNvSpPr>
          <p:nvPr>
            <p:ph type="body" idx="2"/>
          </p:nvPr>
        </p:nvSpPr>
        <p:spPr>
          <a:xfrm>
            <a:off x="857875" y="2176125"/>
            <a:ext cx="3106800" cy="246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5773775" y="3392575"/>
            <a:ext cx="2373300" cy="13179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400"/>
              <a:buNone/>
              <a:defRPr sz="1400"/>
            </a:lvl1pPr>
          </a:lstStyle>
          <a:p>
            <a:endParaRPr/>
          </a:p>
        </p:txBody>
      </p:sp>
      <p:sp>
        <p:nvSpPr>
          <p:cNvPr id="47" name="Google Shape;47;p10"/>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 name="Google Shape;48;p10"/>
          <p:cNvSpPr/>
          <p:nvPr/>
        </p:nvSpPr>
        <p:spPr>
          <a:xfrm>
            <a:off x="0" y="-4675"/>
            <a:ext cx="514200" cy="1319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0"/>
          <p:cNvSpPr/>
          <p:nvPr/>
        </p:nvSpPr>
        <p:spPr>
          <a:xfrm flipH="1">
            <a:off x="8763000" y="1353200"/>
            <a:ext cx="381000" cy="3790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ira Sans Condensed ExtraBold"/>
              <a:buNone/>
              <a:defRPr sz="2800">
                <a:solidFill>
                  <a:schemeClr val="dk2"/>
                </a:solidFill>
                <a:latin typeface="Fira Sans Condensed ExtraBold"/>
                <a:ea typeface="Fira Sans Condensed ExtraBold"/>
                <a:cs typeface="Fira Sans Condensed ExtraBold"/>
                <a:sym typeface="Fira Sans Condensed ExtraBold"/>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Fira Sans Condensed Light"/>
              <a:buChar char="●"/>
              <a:defRPr sz="1800">
                <a:solidFill>
                  <a:schemeClr val="dk2"/>
                </a:solidFill>
                <a:latin typeface="Fira Sans Condensed Light"/>
                <a:ea typeface="Fira Sans Condensed Light"/>
                <a:cs typeface="Fira Sans Condensed Light"/>
                <a:sym typeface="Fira Sans Condensed Light"/>
              </a:defRPr>
            </a:lvl1pPr>
            <a:lvl2pPr marL="914400" lvl="1"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2pPr>
            <a:lvl3pPr marL="1371600" lvl="2"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3pPr>
            <a:lvl4pPr marL="1828800" lvl="3"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4pPr>
            <a:lvl5pPr marL="2286000" lvl="4"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5pPr>
            <a:lvl6pPr marL="2743200" lvl="5"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6pPr>
            <a:lvl7pPr marL="3200400" lvl="6"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7pPr>
            <a:lvl8pPr marL="3657600" lvl="7"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8pPr>
            <a:lvl9pPr marL="4114800" lvl="8" indent="-317500">
              <a:lnSpc>
                <a:spcPct val="100000"/>
              </a:lnSpc>
              <a:spcBef>
                <a:spcPts val="1600"/>
              </a:spcBef>
              <a:spcAft>
                <a:spcPts val="160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1111/ejn.14293" TargetMode="External"/><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hyperlink" Target="https://drive.google.com/file/d/1_aSbwbk_A0fR3_DEfRtrSnyDnKzRBxqb/view?usp=sharing" TargetMode="External"/><Relationship Id="rId2" Type="http://schemas.openxmlformats.org/officeDocument/2006/relationships/notesSlide" Target="../notesSlides/notesSlide46.xml"/><Relationship Id="rId1" Type="http://schemas.openxmlformats.org/officeDocument/2006/relationships/slideLayout" Target="../slideLayouts/slideLayout25.xml"/><Relationship Id="rId6" Type="http://schemas.openxmlformats.org/officeDocument/2006/relationships/hyperlink" Target="https://docs.google.com/presentation/d/1W_2tbNOHNJaUoT4YJiRYWd5XrR0ScitO0cKBz5H9uUE/edit?usp=sharing" TargetMode="External"/><Relationship Id="rId5" Type="http://schemas.openxmlformats.org/officeDocument/2006/relationships/hyperlink" Target="https://docs.google.com/document/d/1X0uX0CMfJnT4HaFrhIih-96GtC-4snol3_VFmdfN4as/edit?usp=sharing" TargetMode="External"/><Relationship Id="rId4" Type="http://schemas.openxmlformats.org/officeDocument/2006/relationships/hyperlink" Target="https://www.andnextcomesl.com/2018/03/free-social-story-template.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p:nvPr/>
        </p:nvSpPr>
        <p:spPr>
          <a:xfrm>
            <a:off x="-37400" y="2433600"/>
            <a:ext cx="4915800" cy="2709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txBox="1">
            <a:spLocks noGrp="1"/>
          </p:cNvSpPr>
          <p:nvPr>
            <p:ph type="ctrTitle"/>
          </p:nvPr>
        </p:nvSpPr>
        <p:spPr>
          <a:xfrm>
            <a:off x="-37400" y="3335250"/>
            <a:ext cx="5260800" cy="90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600"/>
          </a:p>
          <a:p>
            <a:pPr marL="0" lvl="0" indent="0" algn="ctr" rtl="0">
              <a:spcBef>
                <a:spcPts val="0"/>
              </a:spcBef>
              <a:spcAft>
                <a:spcPts val="0"/>
              </a:spcAft>
              <a:buNone/>
            </a:pPr>
            <a:endParaRPr sz="3600"/>
          </a:p>
          <a:p>
            <a:pPr marL="0" lvl="0" indent="0" algn="l" rtl="0">
              <a:spcBef>
                <a:spcPts val="0"/>
              </a:spcBef>
              <a:spcAft>
                <a:spcPts val="0"/>
              </a:spcAft>
              <a:buNone/>
            </a:pPr>
            <a:r>
              <a:rPr lang="en" sz="2900"/>
              <a:t>Module 3</a:t>
            </a:r>
            <a:endParaRPr sz="2900"/>
          </a:p>
          <a:p>
            <a:pPr marL="0" lvl="0" indent="0" algn="l" rtl="0">
              <a:spcBef>
                <a:spcPts val="0"/>
              </a:spcBef>
              <a:spcAft>
                <a:spcPts val="0"/>
              </a:spcAft>
              <a:buNone/>
            </a:pPr>
            <a:r>
              <a:rPr lang="en" sz="2900"/>
              <a:t>Increasing Independence and Confidence Around Sleep Through Choice </a:t>
            </a:r>
            <a:endParaRPr sz="2900"/>
          </a:p>
        </p:txBody>
      </p:sp>
      <p:sp>
        <p:nvSpPr>
          <p:cNvPr id="186" name="Google Shape;186;p29"/>
          <p:cNvSpPr txBox="1">
            <a:spLocks noGrp="1"/>
          </p:cNvSpPr>
          <p:nvPr>
            <p:ph type="subTitle" idx="1"/>
          </p:nvPr>
        </p:nvSpPr>
        <p:spPr>
          <a:xfrm>
            <a:off x="-37400" y="4170550"/>
            <a:ext cx="3954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t>Madison Bowen</a:t>
            </a:r>
            <a:endParaRPr sz="1800"/>
          </a:p>
          <a:p>
            <a:pPr marL="0" lvl="0" indent="0" algn="l" rtl="0">
              <a:spcBef>
                <a:spcPts val="0"/>
              </a:spcBef>
              <a:spcAft>
                <a:spcPts val="0"/>
              </a:spcAft>
              <a:buClr>
                <a:schemeClr val="dk1"/>
              </a:buClr>
              <a:buSzPts val="1100"/>
              <a:buFont typeface="Arial"/>
              <a:buNone/>
            </a:pPr>
            <a:r>
              <a:rPr lang="en" sz="1800"/>
              <a:t>Occupational Therapy Student at the University of Alabama at Birmingham</a:t>
            </a:r>
            <a:endParaRPr sz="1800"/>
          </a:p>
          <a:p>
            <a:pPr marL="0" lvl="0" indent="0" algn="l" rtl="0">
              <a:spcBef>
                <a:spcPts val="0"/>
              </a:spcBef>
              <a:spcAft>
                <a:spcPts val="0"/>
              </a:spcAft>
              <a:buClr>
                <a:schemeClr val="dk1"/>
              </a:buClr>
              <a:buSzPts val="1100"/>
              <a:buFont typeface="Arial"/>
              <a:buNone/>
            </a:pPr>
            <a:endParaRPr sz="1800"/>
          </a:p>
          <a:p>
            <a:pPr marL="0" lvl="0" indent="0" algn="l" rtl="0">
              <a:spcBef>
                <a:spcPts val="0"/>
              </a:spcBef>
              <a:spcAft>
                <a:spcPts val="0"/>
              </a:spcAft>
              <a:buNone/>
            </a:pPr>
            <a:endParaRPr sz="1800"/>
          </a:p>
        </p:txBody>
      </p:sp>
      <p:pic>
        <p:nvPicPr>
          <p:cNvPr id="187" name="Google Shape;187;p29"/>
          <p:cNvPicPr preferRelativeResize="0"/>
          <p:nvPr/>
        </p:nvPicPr>
        <p:blipFill>
          <a:blip r:embed="rId3">
            <a:alphaModFix/>
          </a:blip>
          <a:stretch>
            <a:fillRect/>
          </a:stretch>
        </p:blipFill>
        <p:spPr>
          <a:xfrm>
            <a:off x="5223400" y="304800"/>
            <a:ext cx="3628099" cy="23422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p:nvPr/>
        </p:nvSpPr>
        <p:spPr>
          <a:xfrm>
            <a:off x="3135400" y="712200"/>
            <a:ext cx="28629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8"/>
          <p:cNvSpPr txBox="1">
            <a:spLocks noGrp="1"/>
          </p:cNvSpPr>
          <p:nvPr>
            <p:ph type="title" idx="2"/>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To Structure A Sleep Routine: Meal Time </a:t>
            </a:r>
            <a:endParaRPr/>
          </a:p>
        </p:txBody>
      </p:sp>
      <p:sp>
        <p:nvSpPr>
          <p:cNvPr id="268" name="Google Shape;268;p38"/>
          <p:cNvSpPr txBox="1">
            <a:spLocks noGrp="1"/>
          </p:cNvSpPr>
          <p:nvPr>
            <p:ph type="title"/>
          </p:nvPr>
        </p:nvSpPr>
        <p:spPr>
          <a:xfrm>
            <a:off x="1430352" y="2573050"/>
            <a:ext cx="2414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Dinner should be eaten 2-4 hours before bed </a:t>
            </a:r>
            <a:endParaRPr>
              <a:latin typeface="Fira Sans Condensed"/>
              <a:ea typeface="Fira Sans Condensed"/>
              <a:cs typeface="Fira Sans Condensed"/>
              <a:sym typeface="Fira Sans Condensed"/>
            </a:endParaRPr>
          </a:p>
        </p:txBody>
      </p:sp>
      <p:sp>
        <p:nvSpPr>
          <p:cNvPr id="269" name="Google Shape;269;p38"/>
          <p:cNvSpPr txBox="1">
            <a:spLocks noGrp="1"/>
          </p:cNvSpPr>
          <p:nvPr>
            <p:ph type="title"/>
          </p:nvPr>
        </p:nvSpPr>
        <p:spPr>
          <a:xfrm>
            <a:off x="1614327" y="4686600"/>
            <a:ext cx="2414700" cy="45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Fira Sans Condensed"/>
                <a:ea typeface="Fira Sans Condensed"/>
                <a:cs typeface="Fira Sans Condensed"/>
                <a:sym typeface="Fira Sans Condensed"/>
              </a:rPr>
              <a:t>However, a snack before bed can help children fall asleep faster and stay asleep </a:t>
            </a:r>
            <a:endParaRPr>
              <a:latin typeface="Fira Sans Condensed"/>
              <a:ea typeface="Fira Sans Condensed"/>
              <a:cs typeface="Fira Sans Condensed"/>
              <a:sym typeface="Fira Sans Condensed"/>
            </a:endParaRPr>
          </a:p>
        </p:txBody>
      </p:sp>
      <p:pic>
        <p:nvPicPr>
          <p:cNvPr id="270" name="Google Shape;270;p38"/>
          <p:cNvPicPr preferRelativeResize="0"/>
          <p:nvPr/>
        </p:nvPicPr>
        <p:blipFill>
          <a:blip r:embed="rId3">
            <a:alphaModFix/>
          </a:blip>
          <a:stretch>
            <a:fillRect/>
          </a:stretch>
        </p:blipFill>
        <p:spPr>
          <a:xfrm>
            <a:off x="2105925" y="1167525"/>
            <a:ext cx="1137200" cy="1137200"/>
          </a:xfrm>
          <a:prstGeom prst="rect">
            <a:avLst/>
          </a:prstGeom>
          <a:noFill/>
          <a:ln>
            <a:noFill/>
          </a:ln>
        </p:spPr>
      </p:pic>
      <p:pic>
        <p:nvPicPr>
          <p:cNvPr id="271" name="Google Shape;271;p38"/>
          <p:cNvPicPr preferRelativeResize="0"/>
          <p:nvPr/>
        </p:nvPicPr>
        <p:blipFill>
          <a:blip r:embed="rId4">
            <a:alphaModFix/>
          </a:blip>
          <a:stretch>
            <a:fillRect/>
          </a:stretch>
        </p:blipFill>
        <p:spPr>
          <a:xfrm>
            <a:off x="2187913" y="2968050"/>
            <a:ext cx="1055225" cy="1055225"/>
          </a:xfrm>
          <a:prstGeom prst="rect">
            <a:avLst/>
          </a:prstGeom>
          <a:noFill/>
          <a:ln>
            <a:noFill/>
          </a:ln>
        </p:spPr>
      </p:pic>
      <p:sp>
        <p:nvSpPr>
          <p:cNvPr id="272" name="Google Shape;272;p38"/>
          <p:cNvSpPr txBox="1">
            <a:spLocks noGrp="1"/>
          </p:cNvSpPr>
          <p:nvPr>
            <p:ph type="title"/>
          </p:nvPr>
        </p:nvSpPr>
        <p:spPr>
          <a:xfrm>
            <a:off x="5829014" y="3566363"/>
            <a:ext cx="2414700" cy="45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Fira Sans Condensed Medium"/>
                <a:ea typeface="Fira Sans Condensed Medium"/>
                <a:cs typeface="Fira Sans Condensed Medium"/>
                <a:sym typeface="Fira Sans Condensed Medium"/>
              </a:rPr>
              <a:t>Note: </a:t>
            </a:r>
            <a:r>
              <a:rPr lang="en">
                <a:latin typeface="Fira Sans Condensed"/>
                <a:ea typeface="Fira Sans Condensed"/>
                <a:cs typeface="Fira Sans Condensed"/>
                <a:sym typeface="Fira Sans Condensed"/>
              </a:rPr>
              <a:t>If a child is hungry after dinner, feed them!</a:t>
            </a:r>
            <a:endParaRPr>
              <a:latin typeface="Fira Sans Condensed"/>
              <a:ea typeface="Fira Sans Condensed"/>
              <a:cs typeface="Fira Sans Condensed"/>
              <a:sym typeface="Fira Sans Condensed"/>
            </a:endParaRPr>
          </a:p>
        </p:txBody>
      </p:sp>
      <p:pic>
        <p:nvPicPr>
          <p:cNvPr id="273" name="Google Shape;273;p38"/>
          <p:cNvPicPr preferRelativeResize="0"/>
          <p:nvPr/>
        </p:nvPicPr>
        <p:blipFill>
          <a:blip r:embed="rId5">
            <a:alphaModFix/>
          </a:blip>
          <a:stretch>
            <a:fillRect/>
          </a:stretch>
        </p:blipFill>
        <p:spPr>
          <a:xfrm>
            <a:off x="6208225" y="1880425"/>
            <a:ext cx="1382650" cy="1382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p:nvPr/>
        </p:nvSpPr>
        <p:spPr>
          <a:xfrm>
            <a:off x="3135400" y="712200"/>
            <a:ext cx="28629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9"/>
          <p:cNvSpPr txBox="1">
            <a:spLocks noGrp="1"/>
          </p:cNvSpPr>
          <p:nvPr>
            <p:ph type="title" idx="2"/>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To Structure A Sleep Routine: Meal Time </a:t>
            </a:r>
            <a:endParaRPr/>
          </a:p>
        </p:txBody>
      </p:sp>
      <p:sp>
        <p:nvSpPr>
          <p:cNvPr id="280" name="Google Shape;280;p39"/>
          <p:cNvSpPr txBox="1">
            <a:spLocks noGrp="1"/>
          </p:cNvSpPr>
          <p:nvPr>
            <p:ph type="title"/>
          </p:nvPr>
        </p:nvSpPr>
        <p:spPr>
          <a:xfrm>
            <a:off x="1129600" y="3232750"/>
            <a:ext cx="2711400" cy="45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u="sng">
                <a:latin typeface="Fira Sans Condensed"/>
                <a:ea typeface="Fira Sans Condensed"/>
                <a:cs typeface="Fira Sans Condensed"/>
                <a:sym typeface="Fira Sans Condensed"/>
              </a:rPr>
              <a:t>What To Eat</a:t>
            </a:r>
            <a:endParaRPr sz="1800" u="sng">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Tart Cherry Juice</a:t>
            </a:r>
            <a:endParaRPr sz="1800">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 Kiwi </a:t>
            </a:r>
            <a:endParaRPr sz="1800">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Walnuts </a:t>
            </a:r>
            <a:endParaRPr sz="1800">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Almonds </a:t>
            </a:r>
            <a:endParaRPr sz="1800">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Milk or Powdered Milk</a:t>
            </a:r>
            <a:endParaRPr sz="1800">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Oats  </a:t>
            </a:r>
            <a:endParaRPr sz="1800">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Bananas </a:t>
            </a:r>
            <a:endParaRPr sz="1800">
              <a:latin typeface="Fira Sans Condensed"/>
              <a:ea typeface="Fira Sans Condensed"/>
              <a:cs typeface="Fira Sans Condensed"/>
              <a:sym typeface="Fira Sans Condensed"/>
            </a:endParaRPr>
          </a:p>
        </p:txBody>
      </p:sp>
      <p:sp>
        <p:nvSpPr>
          <p:cNvPr id="281" name="Google Shape;281;p39"/>
          <p:cNvSpPr txBox="1">
            <a:spLocks noGrp="1"/>
          </p:cNvSpPr>
          <p:nvPr>
            <p:ph type="title"/>
          </p:nvPr>
        </p:nvSpPr>
        <p:spPr>
          <a:xfrm>
            <a:off x="5610725" y="3287575"/>
            <a:ext cx="2862900" cy="45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u="sng">
                <a:latin typeface="Fira Sans Condensed"/>
                <a:ea typeface="Fira Sans Condensed"/>
                <a:cs typeface="Fira Sans Condensed"/>
                <a:sym typeface="Fira Sans Condensed"/>
              </a:rPr>
              <a:t>What To Avoid </a:t>
            </a:r>
            <a:endParaRPr sz="1800" u="sng">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Spicy Foods </a:t>
            </a:r>
            <a:endParaRPr sz="1800">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Foods High In Fat </a:t>
            </a:r>
            <a:endParaRPr sz="1800">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Fried Foods </a:t>
            </a:r>
            <a:endParaRPr sz="1800">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Full Fat Dairy Products </a:t>
            </a:r>
            <a:endParaRPr sz="1800">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Fatty Meats </a:t>
            </a:r>
            <a:endParaRPr sz="1800">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Acidic Foods </a:t>
            </a:r>
            <a:endParaRPr sz="1800">
              <a:latin typeface="Fira Sans Condensed"/>
              <a:ea typeface="Fira Sans Condensed"/>
              <a:cs typeface="Fira Sans Condensed"/>
              <a:sym typeface="Fira Sans Condensed"/>
            </a:endParaRPr>
          </a:p>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Caffeine </a:t>
            </a:r>
            <a:endParaRPr sz="1800">
              <a:latin typeface="Fira Sans Condensed"/>
              <a:ea typeface="Fira Sans Condensed"/>
              <a:cs typeface="Fira Sans Condensed"/>
              <a:sym typeface="Fira Sans Condensed"/>
            </a:endParaRPr>
          </a:p>
        </p:txBody>
      </p:sp>
      <p:pic>
        <p:nvPicPr>
          <p:cNvPr id="282" name="Google Shape;282;p39"/>
          <p:cNvPicPr preferRelativeResize="0"/>
          <p:nvPr/>
        </p:nvPicPr>
        <p:blipFill>
          <a:blip r:embed="rId3">
            <a:alphaModFix/>
          </a:blip>
          <a:stretch>
            <a:fillRect/>
          </a:stretch>
        </p:blipFill>
        <p:spPr>
          <a:xfrm>
            <a:off x="5998300" y="3872275"/>
            <a:ext cx="1219200" cy="1219200"/>
          </a:xfrm>
          <a:prstGeom prst="rect">
            <a:avLst/>
          </a:prstGeom>
          <a:noFill/>
          <a:ln>
            <a:noFill/>
          </a:ln>
        </p:spPr>
      </p:pic>
      <p:pic>
        <p:nvPicPr>
          <p:cNvPr id="283" name="Google Shape;283;p39"/>
          <p:cNvPicPr preferRelativeResize="0"/>
          <p:nvPr/>
        </p:nvPicPr>
        <p:blipFill>
          <a:blip r:embed="rId4">
            <a:alphaModFix/>
          </a:blip>
          <a:stretch>
            <a:fillRect/>
          </a:stretch>
        </p:blipFill>
        <p:spPr>
          <a:xfrm>
            <a:off x="1673050" y="3744475"/>
            <a:ext cx="1219200" cy="121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a:spLocks noGrp="1"/>
          </p:cNvSpPr>
          <p:nvPr>
            <p:ph type="subTitle" idx="1"/>
          </p:nvPr>
        </p:nvSpPr>
        <p:spPr>
          <a:xfrm>
            <a:off x="857875" y="1571600"/>
            <a:ext cx="3106800" cy="36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“Blue Light”</a:t>
            </a:r>
            <a:endParaRPr/>
          </a:p>
        </p:txBody>
      </p:sp>
      <p:sp>
        <p:nvSpPr>
          <p:cNvPr id="289" name="Google Shape;289;p40"/>
          <p:cNvSpPr/>
          <p:nvPr/>
        </p:nvSpPr>
        <p:spPr>
          <a:xfrm>
            <a:off x="3879650" y="712200"/>
            <a:ext cx="1377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txBox="1">
            <a:spLocks noGrp="1"/>
          </p:cNvSpPr>
          <p:nvPr>
            <p:ph type="body" idx="2"/>
          </p:nvPr>
        </p:nvSpPr>
        <p:spPr>
          <a:xfrm>
            <a:off x="857875" y="2176125"/>
            <a:ext cx="3404100" cy="246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Fira Sans Condensed"/>
              <a:buChar char="●"/>
            </a:pPr>
            <a:r>
              <a:rPr lang="en">
                <a:latin typeface="Fira Sans Condensed"/>
                <a:ea typeface="Fira Sans Condensed"/>
                <a:cs typeface="Fira Sans Condensed"/>
                <a:sym typeface="Fira Sans Condensed"/>
              </a:rPr>
              <a:t>The light that normally comes from LED lights or digital screens. </a:t>
            </a:r>
            <a:endParaRPr>
              <a:latin typeface="Fira Sans Condensed"/>
              <a:ea typeface="Fira Sans Condensed"/>
              <a:cs typeface="Fira Sans Condensed"/>
              <a:sym typeface="Fira Sans Condensed"/>
            </a:endParaRPr>
          </a:p>
          <a:p>
            <a:pPr marL="457200" lvl="0" indent="-317500" algn="l" rtl="0">
              <a:spcBef>
                <a:spcPts val="1000"/>
              </a:spcBef>
              <a:spcAft>
                <a:spcPts val="0"/>
              </a:spcAft>
              <a:buSzPts val="1400"/>
              <a:buFont typeface="Fira Sans Condensed"/>
              <a:buChar char="●"/>
            </a:pPr>
            <a:r>
              <a:rPr lang="en">
                <a:latin typeface="Fira Sans Condensed"/>
                <a:ea typeface="Fira Sans Condensed"/>
                <a:cs typeface="Fira Sans Condensed"/>
                <a:sym typeface="Fira Sans Condensed"/>
              </a:rPr>
              <a:t>During the day being exposed to light via the sun or from blue light promotes energy and concentration! </a:t>
            </a:r>
            <a:endParaRPr>
              <a:latin typeface="Fira Sans Condensed"/>
              <a:ea typeface="Fira Sans Condensed"/>
              <a:cs typeface="Fira Sans Condensed"/>
              <a:sym typeface="Fira Sans Condensed"/>
            </a:endParaRPr>
          </a:p>
          <a:p>
            <a:pPr marL="457200" lvl="0" indent="-317500" algn="l" rtl="0">
              <a:spcBef>
                <a:spcPts val="1000"/>
              </a:spcBef>
              <a:spcAft>
                <a:spcPts val="1000"/>
              </a:spcAft>
              <a:buSzPts val="1400"/>
              <a:buFont typeface="Fira Sans Condensed"/>
              <a:buChar char="●"/>
            </a:pPr>
            <a:r>
              <a:rPr lang="en">
                <a:latin typeface="Fira Sans Condensed"/>
                <a:ea typeface="Fira Sans Condensed"/>
                <a:cs typeface="Fira Sans Condensed"/>
                <a:sym typeface="Fira Sans Condensed"/>
              </a:rPr>
              <a:t>However, using devices that produce the artificial blue light before bed in the evening or nighttime disrupts our sleep-wake cycle.  </a:t>
            </a:r>
            <a:endParaRPr>
              <a:latin typeface="Fira Sans Condensed"/>
              <a:ea typeface="Fira Sans Condensed"/>
              <a:cs typeface="Fira Sans Condensed"/>
              <a:sym typeface="Fira Sans Condensed"/>
            </a:endParaRPr>
          </a:p>
        </p:txBody>
      </p:sp>
      <p:sp>
        <p:nvSpPr>
          <p:cNvPr id="291" name="Google Shape;291;p40"/>
          <p:cNvSpPr txBox="1">
            <a:spLocks noGrp="1"/>
          </p:cNvSpPr>
          <p:nvPr>
            <p:ph type="title"/>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To Structure A Sleep Routine: Blue Light </a:t>
            </a:r>
            <a:endParaRPr/>
          </a:p>
        </p:txBody>
      </p:sp>
      <p:pic>
        <p:nvPicPr>
          <p:cNvPr id="292" name="Google Shape;292;p40"/>
          <p:cNvPicPr preferRelativeResize="0"/>
          <p:nvPr/>
        </p:nvPicPr>
        <p:blipFill>
          <a:blip r:embed="rId3">
            <a:alphaModFix/>
          </a:blip>
          <a:stretch>
            <a:fillRect/>
          </a:stretch>
        </p:blipFill>
        <p:spPr>
          <a:xfrm>
            <a:off x="5724200" y="1483650"/>
            <a:ext cx="2438400" cy="2438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a:spLocks noGrp="1"/>
          </p:cNvSpPr>
          <p:nvPr>
            <p:ph type="subTitle" idx="1"/>
          </p:nvPr>
        </p:nvSpPr>
        <p:spPr>
          <a:xfrm>
            <a:off x="857875" y="1571600"/>
            <a:ext cx="3106800" cy="36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“Blue Light”</a:t>
            </a:r>
            <a:endParaRPr/>
          </a:p>
        </p:txBody>
      </p:sp>
      <p:sp>
        <p:nvSpPr>
          <p:cNvPr id="298" name="Google Shape;298;p41"/>
          <p:cNvSpPr/>
          <p:nvPr/>
        </p:nvSpPr>
        <p:spPr>
          <a:xfrm>
            <a:off x="3879650" y="712200"/>
            <a:ext cx="1377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1"/>
          <p:cNvSpPr txBox="1">
            <a:spLocks noGrp="1"/>
          </p:cNvSpPr>
          <p:nvPr>
            <p:ph type="body" idx="2"/>
          </p:nvPr>
        </p:nvSpPr>
        <p:spPr>
          <a:xfrm>
            <a:off x="857875" y="1832275"/>
            <a:ext cx="3404100" cy="246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Fira Sans Condensed"/>
              <a:ea typeface="Fira Sans Condensed"/>
              <a:cs typeface="Fira Sans Condensed"/>
              <a:sym typeface="Fira Sans Condensed"/>
            </a:endParaRPr>
          </a:p>
          <a:p>
            <a:pPr marL="457200" lvl="0" indent="-317500" algn="l" rtl="0">
              <a:spcBef>
                <a:spcPts val="1000"/>
              </a:spcBef>
              <a:spcAft>
                <a:spcPts val="0"/>
              </a:spcAft>
              <a:buSzPts val="1400"/>
              <a:buFont typeface="Fira Sans Condensed"/>
              <a:buChar char="●"/>
            </a:pPr>
            <a:r>
              <a:rPr lang="en">
                <a:latin typeface="Fira Sans Condensed"/>
                <a:ea typeface="Fira Sans Condensed"/>
                <a:cs typeface="Fira Sans Condensed"/>
                <a:sym typeface="Fira Sans Condensed"/>
              </a:rPr>
              <a:t>The pineal gland produces melatonin in our body in response to darkness. </a:t>
            </a:r>
            <a:endParaRPr>
              <a:latin typeface="Fira Sans Condensed"/>
              <a:ea typeface="Fira Sans Condensed"/>
              <a:cs typeface="Fira Sans Condensed"/>
              <a:sym typeface="Fira Sans Condensed"/>
            </a:endParaRPr>
          </a:p>
          <a:p>
            <a:pPr marL="457200" lvl="0" indent="-317500" algn="l" rtl="0">
              <a:spcBef>
                <a:spcPts val="1000"/>
              </a:spcBef>
              <a:spcAft>
                <a:spcPts val="0"/>
              </a:spcAft>
              <a:buSzPts val="1400"/>
              <a:buFont typeface="Fira Sans Condensed"/>
              <a:buChar char="●"/>
            </a:pPr>
            <a:r>
              <a:rPr lang="en">
                <a:latin typeface="Fira Sans Condensed"/>
                <a:ea typeface="Fira Sans Condensed"/>
                <a:cs typeface="Fira Sans Condensed"/>
                <a:sym typeface="Fira Sans Condensed"/>
              </a:rPr>
              <a:t>Blue light tricks our bodies into thinking it is still day and inhibiting sleep. </a:t>
            </a:r>
            <a:endParaRPr>
              <a:latin typeface="Fira Sans Condensed"/>
              <a:ea typeface="Fira Sans Condensed"/>
              <a:cs typeface="Fira Sans Condensed"/>
              <a:sym typeface="Fira Sans Condensed"/>
            </a:endParaRPr>
          </a:p>
          <a:p>
            <a:pPr marL="457200" lvl="0" indent="-317500" algn="l" rtl="0">
              <a:spcBef>
                <a:spcPts val="1000"/>
              </a:spcBef>
              <a:spcAft>
                <a:spcPts val="1000"/>
              </a:spcAft>
              <a:buSzPts val="1400"/>
              <a:buFont typeface="Fira Sans Condensed"/>
              <a:buChar char="●"/>
            </a:pPr>
            <a:r>
              <a:rPr lang="en">
                <a:latin typeface="Fira Sans Condensed"/>
                <a:ea typeface="Fira Sans Condensed"/>
                <a:cs typeface="Fira Sans Condensed"/>
                <a:sym typeface="Fira Sans Condensed"/>
              </a:rPr>
              <a:t>Screen time should ideally be ended 60 minutes before bed and lights should be dimmed to encourage the production of melatonin. </a:t>
            </a:r>
            <a:endParaRPr>
              <a:latin typeface="Fira Sans Condensed"/>
              <a:ea typeface="Fira Sans Condensed"/>
              <a:cs typeface="Fira Sans Condensed"/>
              <a:sym typeface="Fira Sans Condensed"/>
            </a:endParaRPr>
          </a:p>
        </p:txBody>
      </p:sp>
      <p:sp>
        <p:nvSpPr>
          <p:cNvPr id="300" name="Google Shape;300;p41"/>
          <p:cNvSpPr txBox="1">
            <a:spLocks noGrp="1"/>
          </p:cNvSpPr>
          <p:nvPr>
            <p:ph type="title"/>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To Structure A Sleep Routine: Blue Light </a:t>
            </a:r>
            <a:endParaRPr/>
          </a:p>
        </p:txBody>
      </p:sp>
      <p:pic>
        <p:nvPicPr>
          <p:cNvPr id="301" name="Google Shape;301;p41"/>
          <p:cNvPicPr preferRelativeResize="0"/>
          <p:nvPr/>
        </p:nvPicPr>
        <p:blipFill>
          <a:blip r:embed="rId3">
            <a:alphaModFix/>
          </a:blip>
          <a:stretch>
            <a:fillRect/>
          </a:stretch>
        </p:blipFill>
        <p:spPr>
          <a:xfrm>
            <a:off x="5198100" y="1174975"/>
            <a:ext cx="1666050" cy="1666050"/>
          </a:xfrm>
          <a:prstGeom prst="rect">
            <a:avLst/>
          </a:prstGeom>
          <a:noFill/>
          <a:ln>
            <a:noFill/>
          </a:ln>
        </p:spPr>
      </p:pic>
      <p:pic>
        <p:nvPicPr>
          <p:cNvPr id="302" name="Google Shape;302;p41"/>
          <p:cNvPicPr preferRelativeResize="0"/>
          <p:nvPr/>
        </p:nvPicPr>
        <p:blipFill>
          <a:blip r:embed="rId4">
            <a:alphaModFix/>
          </a:blip>
          <a:stretch>
            <a:fillRect/>
          </a:stretch>
        </p:blipFill>
        <p:spPr>
          <a:xfrm>
            <a:off x="7126825" y="2709225"/>
            <a:ext cx="1592050" cy="1592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2"/>
          <p:cNvSpPr txBox="1">
            <a:spLocks noGrp="1"/>
          </p:cNvSpPr>
          <p:nvPr>
            <p:ph type="subTitle" idx="1"/>
          </p:nvPr>
        </p:nvSpPr>
        <p:spPr>
          <a:xfrm>
            <a:off x="857875" y="1571600"/>
            <a:ext cx="3106800" cy="36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Appropriate Lighting </a:t>
            </a:r>
            <a:endParaRPr/>
          </a:p>
        </p:txBody>
      </p:sp>
      <p:sp>
        <p:nvSpPr>
          <p:cNvPr id="308" name="Google Shape;308;p42"/>
          <p:cNvSpPr/>
          <p:nvPr/>
        </p:nvSpPr>
        <p:spPr>
          <a:xfrm>
            <a:off x="3879650" y="712200"/>
            <a:ext cx="1377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2"/>
          <p:cNvSpPr txBox="1">
            <a:spLocks noGrp="1"/>
          </p:cNvSpPr>
          <p:nvPr>
            <p:ph type="body" idx="2"/>
          </p:nvPr>
        </p:nvSpPr>
        <p:spPr>
          <a:xfrm>
            <a:off x="857875" y="2012025"/>
            <a:ext cx="3404100" cy="246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Fira Sans Condensed"/>
              <a:buChar char="●"/>
            </a:pPr>
            <a:r>
              <a:rPr lang="en">
                <a:latin typeface="Fira Sans Condensed"/>
                <a:ea typeface="Fira Sans Condensed"/>
                <a:cs typeface="Fira Sans Condensed"/>
                <a:sym typeface="Fira Sans Condensed"/>
              </a:rPr>
              <a:t>Nighttime fear is a common occurrence in children and can often be lessened with a nightlight. </a:t>
            </a:r>
            <a:endParaRPr>
              <a:latin typeface="Fira Sans Condensed"/>
              <a:ea typeface="Fira Sans Condensed"/>
              <a:cs typeface="Fira Sans Condensed"/>
              <a:sym typeface="Fira Sans Condensed"/>
            </a:endParaRPr>
          </a:p>
          <a:p>
            <a:pPr marL="457200" lvl="0" indent="-317500" algn="l" rtl="0">
              <a:spcBef>
                <a:spcPts val="1000"/>
              </a:spcBef>
              <a:spcAft>
                <a:spcPts val="0"/>
              </a:spcAft>
              <a:buSzPts val="1400"/>
              <a:buFont typeface="Fira Sans Condensed"/>
              <a:buChar char="●"/>
            </a:pPr>
            <a:r>
              <a:rPr lang="en">
                <a:latin typeface="Fira Sans Condensed"/>
                <a:ea typeface="Fira Sans Condensed"/>
                <a:cs typeface="Fira Sans Condensed"/>
                <a:sym typeface="Fira Sans Condensed"/>
              </a:rPr>
              <a:t>It has been proven that red light has no effect on the production of melatonin.</a:t>
            </a:r>
            <a:endParaRPr>
              <a:latin typeface="Fira Sans Condensed"/>
              <a:ea typeface="Fira Sans Condensed"/>
              <a:cs typeface="Fira Sans Condensed"/>
              <a:sym typeface="Fira Sans Condensed"/>
            </a:endParaRPr>
          </a:p>
          <a:p>
            <a:pPr marL="457200" lvl="0" indent="-317500" algn="l" rtl="0">
              <a:spcBef>
                <a:spcPts val="1000"/>
              </a:spcBef>
              <a:spcAft>
                <a:spcPts val="0"/>
              </a:spcAft>
              <a:buSzPts val="1400"/>
              <a:buFont typeface="Fira Sans Condensed"/>
              <a:buChar char="●"/>
            </a:pPr>
            <a:r>
              <a:rPr lang="en">
                <a:latin typeface="Fira Sans Condensed"/>
                <a:ea typeface="Fira Sans Condensed"/>
                <a:cs typeface="Fira Sans Condensed"/>
                <a:sym typeface="Fira Sans Condensed"/>
              </a:rPr>
              <a:t>Yellow and orange have little effect.</a:t>
            </a:r>
            <a:endParaRPr>
              <a:latin typeface="Fira Sans Condensed"/>
              <a:ea typeface="Fira Sans Condensed"/>
              <a:cs typeface="Fira Sans Condensed"/>
              <a:sym typeface="Fira Sans Condensed"/>
            </a:endParaRPr>
          </a:p>
          <a:p>
            <a:pPr marL="457200" lvl="0" indent="-317500" algn="l" rtl="0">
              <a:spcBef>
                <a:spcPts val="1000"/>
              </a:spcBef>
              <a:spcAft>
                <a:spcPts val="0"/>
              </a:spcAft>
              <a:buSzPts val="1400"/>
              <a:buFont typeface="Fira Sans Condensed"/>
              <a:buChar char="●"/>
            </a:pPr>
            <a:r>
              <a:rPr lang="en">
                <a:latin typeface="Fira Sans Condensed"/>
                <a:ea typeface="Fira Sans Condensed"/>
                <a:cs typeface="Fira Sans Condensed"/>
                <a:sym typeface="Fira Sans Condensed"/>
              </a:rPr>
              <a:t>If the device is necessary for the feeling of safety, blue light glasses will limit exposure.</a:t>
            </a:r>
            <a:endParaRPr>
              <a:latin typeface="Fira Sans Condensed"/>
              <a:ea typeface="Fira Sans Condensed"/>
              <a:cs typeface="Fira Sans Condensed"/>
              <a:sym typeface="Fira Sans Condensed"/>
            </a:endParaRPr>
          </a:p>
          <a:p>
            <a:pPr marL="0" lvl="0" indent="0" algn="l" rtl="0">
              <a:spcBef>
                <a:spcPts val="1000"/>
              </a:spcBef>
              <a:spcAft>
                <a:spcPts val="1000"/>
              </a:spcAft>
              <a:buNone/>
            </a:pPr>
            <a:endParaRPr/>
          </a:p>
        </p:txBody>
      </p:sp>
      <p:sp>
        <p:nvSpPr>
          <p:cNvPr id="310" name="Google Shape;310;p42"/>
          <p:cNvSpPr txBox="1">
            <a:spLocks noGrp="1"/>
          </p:cNvSpPr>
          <p:nvPr>
            <p:ph type="title"/>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To Structure A Sleep Routine: Blue Light </a:t>
            </a:r>
            <a:endParaRPr/>
          </a:p>
        </p:txBody>
      </p:sp>
      <p:pic>
        <p:nvPicPr>
          <p:cNvPr id="311" name="Google Shape;311;p42"/>
          <p:cNvPicPr preferRelativeResize="0"/>
          <p:nvPr/>
        </p:nvPicPr>
        <p:blipFill>
          <a:blip r:embed="rId3">
            <a:alphaModFix/>
          </a:blip>
          <a:stretch>
            <a:fillRect/>
          </a:stretch>
        </p:blipFill>
        <p:spPr>
          <a:xfrm>
            <a:off x="5257250" y="1431050"/>
            <a:ext cx="2143075" cy="2143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3"/>
          <p:cNvSpPr/>
          <p:nvPr/>
        </p:nvSpPr>
        <p:spPr>
          <a:xfrm>
            <a:off x="3470950" y="712200"/>
            <a:ext cx="22020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3"/>
          <p:cNvSpPr txBox="1">
            <a:spLocks noGrp="1"/>
          </p:cNvSpPr>
          <p:nvPr>
            <p:ph type="title"/>
          </p:nvPr>
        </p:nvSpPr>
        <p:spPr>
          <a:xfrm>
            <a:off x="311700" y="266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To Structure A Sleep Routine: Physical Activity </a:t>
            </a:r>
            <a:endParaRPr/>
          </a:p>
        </p:txBody>
      </p:sp>
      <p:sp>
        <p:nvSpPr>
          <p:cNvPr id="318" name="Google Shape;318;p43"/>
          <p:cNvSpPr txBox="1">
            <a:spLocks noGrp="1"/>
          </p:cNvSpPr>
          <p:nvPr>
            <p:ph type="subTitle" idx="4294967295"/>
          </p:nvPr>
        </p:nvSpPr>
        <p:spPr>
          <a:xfrm>
            <a:off x="851350" y="1204225"/>
            <a:ext cx="4821600" cy="5727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Font typeface="Fira Sans Condensed"/>
              <a:buChar char="●"/>
            </a:pPr>
            <a:r>
              <a:rPr lang="en" sz="2100">
                <a:latin typeface="Fira Sans Condensed"/>
                <a:ea typeface="Fira Sans Condensed"/>
                <a:cs typeface="Fira Sans Condensed"/>
                <a:sym typeface="Fira Sans Condensed"/>
              </a:rPr>
              <a:t>Physical Activity decreases sleep latency or the time it takes to fall asleep. </a:t>
            </a:r>
            <a:endParaRPr sz="2100">
              <a:latin typeface="Fira Sans Condensed"/>
              <a:ea typeface="Fira Sans Condensed"/>
              <a:cs typeface="Fira Sans Condensed"/>
              <a:sym typeface="Fira Sans Condensed"/>
            </a:endParaRPr>
          </a:p>
          <a:p>
            <a:pPr marL="457200" lvl="0" indent="-361950" algn="l" rtl="0">
              <a:spcBef>
                <a:spcPts val="0"/>
              </a:spcBef>
              <a:spcAft>
                <a:spcPts val="0"/>
              </a:spcAft>
              <a:buSzPts val="2100"/>
              <a:buFont typeface="Fira Sans Condensed"/>
              <a:buChar char="●"/>
            </a:pPr>
            <a:r>
              <a:rPr lang="en" sz="2100">
                <a:latin typeface="Fira Sans Condensed"/>
                <a:ea typeface="Fira Sans Condensed"/>
                <a:cs typeface="Fira Sans Condensed"/>
                <a:sym typeface="Fira Sans Condensed"/>
              </a:rPr>
              <a:t>Therefore increasing overall sleep time. </a:t>
            </a:r>
            <a:endParaRPr sz="2100">
              <a:latin typeface="Fira Sans Condensed"/>
              <a:ea typeface="Fira Sans Condensed"/>
              <a:cs typeface="Fira Sans Condensed"/>
              <a:sym typeface="Fira Sans Condensed"/>
            </a:endParaRPr>
          </a:p>
          <a:p>
            <a:pPr marL="457200" lvl="0" indent="-361950" algn="l" rtl="0">
              <a:spcBef>
                <a:spcPts val="0"/>
              </a:spcBef>
              <a:spcAft>
                <a:spcPts val="0"/>
              </a:spcAft>
              <a:buSzPts val="2100"/>
              <a:buFont typeface="Fira Sans Condensed"/>
              <a:buChar char="●"/>
            </a:pPr>
            <a:r>
              <a:rPr lang="en" sz="2100">
                <a:latin typeface="Fira Sans Condensed"/>
                <a:ea typeface="Fira Sans Condensed"/>
                <a:cs typeface="Fira Sans Condensed"/>
                <a:sym typeface="Fira Sans Condensed"/>
              </a:rPr>
              <a:t>Morning or afternoon physical activity is most effective to facilitate sleep. In fact, evening or nighttime exercise has a negative effect on sleep. </a:t>
            </a:r>
            <a:endParaRPr sz="2100">
              <a:latin typeface="Fira Sans Condensed"/>
              <a:ea typeface="Fira Sans Condensed"/>
              <a:cs typeface="Fira Sans Condensed"/>
              <a:sym typeface="Fira Sans Condensed"/>
            </a:endParaRPr>
          </a:p>
        </p:txBody>
      </p:sp>
      <p:pic>
        <p:nvPicPr>
          <p:cNvPr id="319" name="Google Shape;319;p43"/>
          <p:cNvPicPr preferRelativeResize="0"/>
          <p:nvPr/>
        </p:nvPicPr>
        <p:blipFill>
          <a:blip r:embed="rId3">
            <a:alphaModFix/>
          </a:blip>
          <a:stretch>
            <a:fillRect/>
          </a:stretch>
        </p:blipFill>
        <p:spPr>
          <a:xfrm>
            <a:off x="6375200" y="1672812"/>
            <a:ext cx="1945225" cy="194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p:nvPr/>
        </p:nvSpPr>
        <p:spPr>
          <a:xfrm>
            <a:off x="4524300" y="700050"/>
            <a:ext cx="4619700" cy="374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4"/>
          <p:cNvSpPr txBox="1">
            <a:spLocks noGrp="1"/>
          </p:cNvSpPr>
          <p:nvPr>
            <p:ph type="title"/>
          </p:nvPr>
        </p:nvSpPr>
        <p:spPr>
          <a:xfrm>
            <a:off x="5032650" y="1932400"/>
            <a:ext cx="3603000" cy="231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300"/>
              <a:t>Strategies To Facilitate Sleep </a:t>
            </a:r>
            <a:endParaRPr sz="3900"/>
          </a:p>
          <a:p>
            <a:pPr marL="0" lvl="0" indent="0" algn="ctr" rtl="0">
              <a:spcBef>
                <a:spcPts val="0"/>
              </a:spcBef>
              <a:spcAft>
                <a:spcPts val="0"/>
              </a:spcAft>
              <a:buNone/>
            </a:pPr>
            <a:endParaRPr sz="2900"/>
          </a:p>
        </p:txBody>
      </p:sp>
      <p:sp>
        <p:nvSpPr>
          <p:cNvPr id="326" name="Google Shape;326;p44"/>
          <p:cNvSpPr txBox="1">
            <a:spLocks noGrp="1"/>
          </p:cNvSpPr>
          <p:nvPr>
            <p:ph type="title" idx="2"/>
          </p:nvPr>
        </p:nvSpPr>
        <p:spPr>
          <a:xfrm>
            <a:off x="6390500" y="456100"/>
            <a:ext cx="2644800" cy="160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sp>
        <p:nvSpPr>
          <p:cNvPr id="327" name="Google Shape;327;p44"/>
          <p:cNvSpPr/>
          <p:nvPr/>
        </p:nvSpPr>
        <p:spPr>
          <a:xfrm rot="5400000">
            <a:off x="0" y="0"/>
            <a:ext cx="975900" cy="97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5"/>
          <p:cNvSpPr/>
          <p:nvPr/>
        </p:nvSpPr>
        <p:spPr>
          <a:xfrm>
            <a:off x="3324425" y="712200"/>
            <a:ext cx="25029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5"/>
          <p:cNvSpPr txBox="1">
            <a:spLocks noGrp="1"/>
          </p:cNvSpPr>
          <p:nvPr>
            <p:ph type="title" idx="2"/>
          </p:nvPr>
        </p:nvSpPr>
        <p:spPr>
          <a:xfrm>
            <a:off x="311700" y="275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Sleep Environment For Children </a:t>
            </a:r>
            <a:endParaRPr/>
          </a:p>
        </p:txBody>
      </p:sp>
      <p:sp>
        <p:nvSpPr>
          <p:cNvPr id="334" name="Google Shape;334;p45"/>
          <p:cNvSpPr txBox="1">
            <a:spLocks noGrp="1"/>
          </p:cNvSpPr>
          <p:nvPr>
            <p:ph type="subTitle" idx="1"/>
          </p:nvPr>
        </p:nvSpPr>
        <p:spPr>
          <a:xfrm>
            <a:off x="1027925" y="2125625"/>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Optimal temperature 70 degrees or cooler </a:t>
            </a:r>
            <a:endParaRPr/>
          </a:p>
        </p:txBody>
      </p:sp>
      <p:sp>
        <p:nvSpPr>
          <p:cNvPr id="335" name="Google Shape;335;p45"/>
          <p:cNvSpPr txBox="1">
            <a:spLocks noGrp="1"/>
          </p:cNvSpPr>
          <p:nvPr>
            <p:ph type="subTitle" idx="4"/>
          </p:nvPr>
        </p:nvSpPr>
        <p:spPr>
          <a:xfrm>
            <a:off x="3603150" y="2125625"/>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Making the bedroom a no screen zone. </a:t>
            </a:r>
            <a:endParaRPr/>
          </a:p>
        </p:txBody>
      </p:sp>
      <p:sp>
        <p:nvSpPr>
          <p:cNvPr id="336" name="Google Shape;336;p45"/>
          <p:cNvSpPr txBox="1">
            <a:spLocks noGrp="1"/>
          </p:cNvSpPr>
          <p:nvPr>
            <p:ph type="subTitle" idx="6"/>
          </p:nvPr>
        </p:nvSpPr>
        <p:spPr>
          <a:xfrm>
            <a:off x="6178375" y="2125625"/>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Red, Yellow, or Orange Lighting if needed. Otherwise, no lighting. </a:t>
            </a:r>
            <a:endParaRPr/>
          </a:p>
        </p:txBody>
      </p:sp>
      <p:sp>
        <p:nvSpPr>
          <p:cNvPr id="337" name="Google Shape;337;p45"/>
          <p:cNvSpPr txBox="1">
            <a:spLocks noGrp="1"/>
          </p:cNvSpPr>
          <p:nvPr>
            <p:ph type="subTitle" idx="8"/>
          </p:nvPr>
        </p:nvSpPr>
        <p:spPr>
          <a:xfrm>
            <a:off x="1027925" y="4053925"/>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Minimizing Noise </a:t>
            </a:r>
            <a:endParaRPr/>
          </a:p>
        </p:txBody>
      </p:sp>
      <p:pic>
        <p:nvPicPr>
          <p:cNvPr id="338" name="Google Shape;338;p45"/>
          <p:cNvPicPr preferRelativeResize="0"/>
          <p:nvPr/>
        </p:nvPicPr>
        <p:blipFill>
          <a:blip r:embed="rId3">
            <a:alphaModFix/>
          </a:blip>
          <a:stretch>
            <a:fillRect/>
          </a:stretch>
        </p:blipFill>
        <p:spPr>
          <a:xfrm>
            <a:off x="1487650" y="1246700"/>
            <a:ext cx="925500" cy="925500"/>
          </a:xfrm>
          <a:prstGeom prst="rect">
            <a:avLst/>
          </a:prstGeom>
          <a:noFill/>
          <a:ln>
            <a:noFill/>
          </a:ln>
        </p:spPr>
      </p:pic>
      <p:pic>
        <p:nvPicPr>
          <p:cNvPr id="339" name="Google Shape;339;p45"/>
          <p:cNvPicPr preferRelativeResize="0"/>
          <p:nvPr/>
        </p:nvPicPr>
        <p:blipFill>
          <a:blip r:embed="rId4">
            <a:alphaModFix/>
          </a:blip>
          <a:stretch>
            <a:fillRect/>
          </a:stretch>
        </p:blipFill>
        <p:spPr>
          <a:xfrm>
            <a:off x="4139338" y="1276788"/>
            <a:ext cx="865325" cy="865325"/>
          </a:xfrm>
          <a:prstGeom prst="rect">
            <a:avLst/>
          </a:prstGeom>
          <a:noFill/>
          <a:ln>
            <a:noFill/>
          </a:ln>
        </p:spPr>
      </p:pic>
      <p:pic>
        <p:nvPicPr>
          <p:cNvPr id="340" name="Google Shape;340;p45"/>
          <p:cNvPicPr preferRelativeResize="0"/>
          <p:nvPr/>
        </p:nvPicPr>
        <p:blipFill>
          <a:blip r:embed="rId5">
            <a:alphaModFix/>
          </a:blip>
          <a:stretch>
            <a:fillRect/>
          </a:stretch>
        </p:blipFill>
        <p:spPr>
          <a:xfrm>
            <a:off x="6730850" y="1246713"/>
            <a:ext cx="925500" cy="925500"/>
          </a:xfrm>
          <a:prstGeom prst="rect">
            <a:avLst/>
          </a:prstGeom>
          <a:noFill/>
          <a:ln>
            <a:noFill/>
          </a:ln>
        </p:spPr>
      </p:pic>
      <p:pic>
        <p:nvPicPr>
          <p:cNvPr id="341" name="Google Shape;341;p45"/>
          <p:cNvPicPr preferRelativeResize="0"/>
          <p:nvPr/>
        </p:nvPicPr>
        <p:blipFill>
          <a:blip r:embed="rId6">
            <a:alphaModFix/>
          </a:blip>
          <a:stretch>
            <a:fillRect/>
          </a:stretch>
        </p:blipFill>
        <p:spPr>
          <a:xfrm>
            <a:off x="1517738" y="3188600"/>
            <a:ext cx="865325" cy="865325"/>
          </a:xfrm>
          <a:prstGeom prst="rect">
            <a:avLst/>
          </a:prstGeom>
          <a:noFill/>
          <a:ln>
            <a:noFill/>
          </a:ln>
        </p:spPr>
      </p:pic>
      <p:sp>
        <p:nvSpPr>
          <p:cNvPr id="342" name="Google Shape;342;p45"/>
          <p:cNvSpPr txBox="1">
            <a:spLocks noGrp="1"/>
          </p:cNvSpPr>
          <p:nvPr>
            <p:ph type="subTitle" idx="1"/>
          </p:nvPr>
        </p:nvSpPr>
        <p:spPr>
          <a:xfrm>
            <a:off x="6178375" y="4153800"/>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Utilize comfort items and soft relaxing music </a:t>
            </a:r>
            <a:endParaRPr/>
          </a:p>
        </p:txBody>
      </p:sp>
      <p:pic>
        <p:nvPicPr>
          <p:cNvPr id="343" name="Google Shape;343;p45"/>
          <p:cNvPicPr preferRelativeResize="0"/>
          <p:nvPr/>
        </p:nvPicPr>
        <p:blipFill>
          <a:blip r:embed="rId7">
            <a:alphaModFix/>
          </a:blip>
          <a:stretch>
            <a:fillRect/>
          </a:stretch>
        </p:blipFill>
        <p:spPr>
          <a:xfrm>
            <a:off x="6604288" y="3078325"/>
            <a:ext cx="1085875" cy="1085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6"/>
          <p:cNvSpPr/>
          <p:nvPr/>
        </p:nvSpPr>
        <p:spPr>
          <a:xfrm>
            <a:off x="3324425" y="712200"/>
            <a:ext cx="25029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6"/>
          <p:cNvSpPr txBox="1">
            <a:spLocks noGrp="1"/>
          </p:cNvSpPr>
          <p:nvPr>
            <p:ph type="title" idx="2"/>
          </p:nvPr>
        </p:nvSpPr>
        <p:spPr>
          <a:xfrm>
            <a:off x="311700" y="275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Safe Sleep Environment For Babies</a:t>
            </a:r>
            <a:endParaRPr/>
          </a:p>
        </p:txBody>
      </p:sp>
      <p:sp>
        <p:nvSpPr>
          <p:cNvPr id="350" name="Google Shape;350;p46"/>
          <p:cNvSpPr txBox="1">
            <a:spLocks noGrp="1"/>
          </p:cNvSpPr>
          <p:nvPr>
            <p:ph type="title"/>
          </p:nvPr>
        </p:nvSpPr>
        <p:spPr>
          <a:xfrm>
            <a:off x="1027919" y="1715300"/>
            <a:ext cx="1937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 </a:t>
            </a:r>
            <a:endParaRPr/>
          </a:p>
        </p:txBody>
      </p:sp>
      <p:sp>
        <p:nvSpPr>
          <p:cNvPr id="351" name="Google Shape;351;p46"/>
          <p:cNvSpPr txBox="1">
            <a:spLocks noGrp="1"/>
          </p:cNvSpPr>
          <p:nvPr>
            <p:ph type="subTitle" idx="1"/>
          </p:nvPr>
        </p:nvSpPr>
        <p:spPr>
          <a:xfrm>
            <a:off x="1027925" y="2125625"/>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Always place the baby on their back for sleeping including nap time. </a:t>
            </a:r>
            <a:endParaRPr/>
          </a:p>
        </p:txBody>
      </p:sp>
      <p:sp>
        <p:nvSpPr>
          <p:cNvPr id="352" name="Google Shape;352;p46"/>
          <p:cNvSpPr txBox="1">
            <a:spLocks noGrp="1"/>
          </p:cNvSpPr>
          <p:nvPr>
            <p:ph type="subTitle" idx="4"/>
          </p:nvPr>
        </p:nvSpPr>
        <p:spPr>
          <a:xfrm>
            <a:off x="3603150" y="2125625"/>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not place pillows, blankets, toys etc in the crib with baby. The crib should be a firm flat surface. </a:t>
            </a:r>
            <a:endParaRPr/>
          </a:p>
        </p:txBody>
      </p:sp>
      <p:sp>
        <p:nvSpPr>
          <p:cNvPr id="353" name="Google Shape;353;p46"/>
          <p:cNvSpPr txBox="1">
            <a:spLocks noGrp="1"/>
          </p:cNvSpPr>
          <p:nvPr>
            <p:ph type="subTitle" idx="6"/>
          </p:nvPr>
        </p:nvSpPr>
        <p:spPr>
          <a:xfrm>
            <a:off x="6178375" y="2125625"/>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not smoke or let anyone smoke around your baby. </a:t>
            </a:r>
            <a:endParaRPr/>
          </a:p>
        </p:txBody>
      </p:sp>
      <p:sp>
        <p:nvSpPr>
          <p:cNvPr id="354" name="Google Shape;354;p46"/>
          <p:cNvSpPr txBox="1">
            <a:spLocks noGrp="1"/>
          </p:cNvSpPr>
          <p:nvPr>
            <p:ph type="subTitle" idx="8"/>
          </p:nvPr>
        </p:nvSpPr>
        <p:spPr>
          <a:xfrm>
            <a:off x="1027925" y="4044300"/>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Baby should not nap on a couch or adult bed even when an adult is present. </a:t>
            </a:r>
            <a:endParaRPr/>
          </a:p>
        </p:txBody>
      </p:sp>
      <p:sp>
        <p:nvSpPr>
          <p:cNvPr id="355" name="Google Shape;355;p46"/>
          <p:cNvSpPr txBox="1">
            <a:spLocks noGrp="1"/>
          </p:cNvSpPr>
          <p:nvPr>
            <p:ph type="subTitle" idx="4"/>
          </p:nvPr>
        </p:nvSpPr>
        <p:spPr>
          <a:xfrm>
            <a:off x="6218100" y="4044300"/>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Dress baby in sleep clothing not covering their head. </a:t>
            </a:r>
            <a:endParaRPr/>
          </a:p>
        </p:txBody>
      </p:sp>
      <p:pic>
        <p:nvPicPr>
          <p:cNvPr id="356" name="Google Shape;356;p46"/>
          <p:cNvPicPr preferRelativeResize="0"/>
          <p:nvPr/>
        </p:nvPicPr>
        <p:blipFill>
          <a:blip r:embed="rId3">
            <a:alphaModFix/>
          </a:blip>
          <a:stretch>
            <a:fillRect/>
          </a:stretch>
        </p:blipFill>
        <p:spPr>
          <a:xfrm>
            <a:off x="1453925" y="1133988"/>
            <a:ext cx="1004925" cy="1004925"/>
          </a:xfrm>
          <a:prstGeom prst="rect">
            <a:avLst/>
          </a:prstGeom>
          <a:noFill/>
          <a:ln>
            <a:noFill/>
          </a:ln>
        </p:spPr>
      </p:pic>
      <p:pic>
        <p:nvPicPr>
          <p:cNvPr id="357" name="Google Shape;357;p46"/>
          <p:cNvPicPr preferRelativeResize="0"/>
          <p:nvPr/>
        </p:nvPicPr>
        <p:blipFill>
          <a:blip r:embed="rId4">
            <a:alphaModFix/>
          </a:blip>
          <a:stretch>
            <a:fillRect/>
          </a:stretch>
        </p:blipFill>
        <p:spPr>
          <a:xfrm>
            <a:off x="4035925" y="1227625"/>
            <a:ext cx="1071500" cy="944575"/>
          </a:xfrm>
          <a:prstGeom prst="rect">
            <a:avLst/>
          </a:prstGeom>
          <a:noFill/>
          <a:ln>
            <a:noFill/>
          </a:ln>
        </p:spPr>
      </p:pic>
      <p:pic>
        <p:nvPicPr>
          <p:cNvPr id="358" name="Google Shape;358;p46"/>
          <p:cNvPicPr preferRelativeResize="0"/>
          <p:nvPr/>
        </p:nvPicPr>
        <p:blipFill>
          <a:blip r:embed="rId5">
            <a:alphaModFix/>
          </a:blip>
          <a:stretch>
            <a:fillRect/>
          </a:stretch>
        </p:blipFill>
        <p:spPr>
          <a:xfrm>
            <a:off x="6684488" y="1167275"/>
            <a:ext cx="1004925" cy="1004925"/>
          </a:xfrm>
          <a:prstGeom prst="rect">
            <a:avLst/>
          </a:prstGeom>
          <a:noFill/>
          <a:ln>
            <a:noFill/>
          </a:ln>
        </p:spPr>
      </p:pic>
      <p:pic>
        <p:nvPicPr>
          <p:cNvPr id="359" name="Google Shape;359;p46"/>
          <p:cNvPicPr preferRelativeResize="0"/>
          <p:nvPr/>
        </p:nvPicPr>
        <p:blipFill>
          <a:blip r:embed="rId6">
            <a:alphaModFix/>
          </a:blip>
          <a:stretch>
            <a:fillRect/>
          </a:stretch>
        </p:blipFill>
        <p:spPr>
          <a:xfrm>
            <a:off x="6684500" y="3139500"/>
            <a:ext cx="1004925" cy="1004925"/>
          </a:xfrm>
          <a:prstGeom prst="rect">
            <a:avLst/>
          </a:prstGeom>
          <a:noFill/>
          <a:ln>
            <a:noFill/>
          </a:ln>
        </p:spPr>
      </p:pic>
      <p:pic>
        <p:nvPicPr>
          <p:cNvPr id="360" name="Google Shape;360;p46"/>
          <p:cNvPicPr preferRelativeResize="0"/>
          <p:nvPr/>
        </p:nvPicPr>
        <p:blipFill>
          <a:blip r:embed="rId7">
            <a:alphaModFix/>
          </a:blip>
          <a:stretch>
            <a:fillRect/>
          </a:stretch>
        </p:blipFill>
        <p:spPr>
          <a:xfrm>
            <a:off x="1494313" y="3181600"/>
            <a:ext cx="1004925" cy="1004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64"/>
        <p:cNvGrpSpPr/>
        <p:nvPr/>
      </p:nvGrpSpPr>
      <p:grpSpPr>
        <a:xfrm>
          <a:off x="0" y="0"/>
          <a:ext cx="0" cy="0"/>
          <a:chOff x="0" y="0"/>
          <a:chExt cx="0" cy="0"/>
        </a:xfrm>
      </p:grpSpPr>
      <p:sp>
        <p:nvSpPr>
          <p:cNvPr id="365" name="Google Shape;365;p47"/>
          <p:cNvSpPr/>
          <p:nvPr/>
        </p:nvSpPr>
        <p:spPr>
          <a:xfrm>
            <a:off x="3619675" y="712200"/>
            <a:ext cx="19014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7"/>
          <p:cNvSpPr txBox="1">
            <a:spLocks noGrp="1"/>
          </p:cNvSpPr>
          <p:nvPr>
            <p:ph type="title"/>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Sleep Environment: Smell</a:t>
            </a:r>
            <a:endParaRPr/>
          </a:p>
        </p:txBody>
      </p:sp>
      <p:sp>
        <p:nvSpPr>
          <p:cNvPr id="367" name="Google Shape;367;p47"/>
          <p:cNvSpPr txBox="1">
            <a:spLocks noGrp="1"/>
          </p:cNvSpPr>
          <p:nvPr>
            <p:ph type="title" idx="4294967295"/>
          </p:nvPr>
        </p:nvSpPr>
        <p:spPr>
          <a:xfrm>
            <a:off x="1455850" y="2757825"/>
            <a:ext cx="3056100" cy="33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a:latin typeface="Fira Sans Condensed"/>
                <a:ea typeface="Fira Sans Condensed"/>
                <a:cs typeface="Fira Sans Condensed"/>
                <a:sym typeface="Fira Sans Condensed"/>
              </a:rPr>
              <a:t>Smell can affect and influence sleep quality, quantity, and latency.</a:t>
            </a:r>
            <a:endParaRPr sz="1600">
              <a:latin typeface="Fira Sans Condensed"/>
              <a:ea typeface="Fira Sans Condensed"/>
              <a:cs typeface="Fira Sans Condensed"/>
              <a:sym typeface="Fira Sans Condensed"/>
            </a:endParaRPr>
          </a:p>
          <a:p>
            <a:pPr marL="0" lvl="0" indent="0" algn="l" rtl="0">
              <a:spcBef>
                <a:spcPts val="0"/>
              </a:spcBef>
              <a:spcAft>
                <a:spcPts val="0"/>
              </a:spcAft>
              <a:buNone/>
            </a:pPr>
            <a:endParaRPr sz="1600">
              <a:latin typeface="Fira Sans Condensed"/>
              <a:ea typeface="Fira Sans Condensed"/>
              <a:cs typeface="Fira Sans Condensed"/>
              <a:sym typeface="Fira Sans Condensed"/>
            </a:endParaRPr>
          </a:p>
          <a:p>
            <a:pPr marL="0" lvl="0" indent="0" algn="l" rtl="0">
              <a:spcBef>
                <a:spcPts val="0"/>
              </a:spcBef>
              <a:spcAft>
                <a:spcPts val="0"/>
              </a:spcAft>
              <a:buNone/>
            </a:pPr>
            <a:r>
              <a:rPr lang="en" sz="1600">
                <a:latin typeface="Fira Sans Condensed"/>
                <a:ea typeface="Fira Sans Condensed"/>
                <a:cs typeface="Fira Sans Condensed"/>
                <a:sym typeface="Fira Sans Condensed"/>
              </a:rPr>
              <a:t>Sensitivity to smell can change throughout the day and lower sensitivity at night actually can help you sleep.</a:t>
            </a:r>
            <a:endParaRPr sz="1600">
              <a:latin typeface="Fira Sans Condensed"/>
              <a:ea typeface="Fira Sans Condensed"/>
              <a:cs typeface="Fira Sans Condensed"/>
              <a:sym typeface="Fira Sans Condensed"/>
            </a:endParaRPr>
          </a:p>
          <a:p>
            <a:pPr marL="0" lvl="0" indent="0" algn="l" rtl="0">
              <a:spcBef>
                <a:spcPts val="0"/>
              </a:spcBef>
              <a:spcAft>
                <a:spcPts val="0"/>
              </a:spcAft>
              <a:buNone/>
            </a:pPr>
            <a:endParaRPr sz="1600">
              <a:latin typeface="Fira Sans Condensed"/>
              <a:ea typeface="Fira Sans Condensed"/>
              <a:cs typeface="Fira Sans Condensed"/>
              <a:sym typeface="Fira Sans Condensed"/>
            </a:endParaRPr>
          </a:p>
          <a:p>
            <a:pPr marL="0" lvl="0" indent="0" algn="l" rtl="0">
              <a:spcBef>
                <a:spcPts val="0"/>
              </a:spcBef>
              <a:spcAft>
                <a:spcPts val="0"/>
              </a:spcAft>
              <a:buNone/>
            </a:pPr>
            <a:r>
              <a:rPr lang="en" sz="1600">
                <a:latin typeface="Fira Sans Condensed"/>
                <a:ea typeface="Fira Sans Condensed"/>
                <a:cs typeface="Fira Sans Condensed"/>
                <a:sym typeface="Fira Sans Condensed"/>
              </a:rPr>
              <a:t>Example: Lavender has a calming effect on blood pressure, mood, and heart rate. </a:t>
            </a:r>
            <a:endParaRPr sz="1600">
              <a:latin typeface="Fira Sans Condensed"/>
              <a:ea typeface="Fira Sans Condensed"/>
              <a:cs typeface="Fira Sans Condensed"/>
              <a:sym typeface="Fira Sans Condensed"/>
            </a:endParaRPr>
          </a:p>
          <a:p>
            <a:pPr marL="0" lvl="0" indent="0" algn="l" rtl="0">
              <a:spcBef>
                <a:spcPts val="0"/>
              </a:spcBef>
              <a:spcAft>
                <a:spcPts val="0"/>
              </a:spcAft>
              <a:buNone/>
            </a:pPr>
            <a:endParaRPr sz="1600">
              <a:latin typeface="Fira Sans Condensed"/>
              <a:ea typeface="Fira Sans Condensed"/>
              <a:cs typeface="Fira Sans Condensed"/>
              <a:sym typeface="Fira Sans Condensed"/>
            </a:endParaRPr>
          </a:p>
          <a:p>
            <a:pPr marL="0" lvl="0" indent="0" algn="l" rtl="0">
              <a:spcBef>
                <a:spcPts val="0"/>
              </a:spcBef>
              <a:spcAft>
                <a:spcPts val="0"/>
              </a:spcAft>
              <a:buNone/>
            </a:pPr>
            <a:endParaRPr sz="1600">
              <a:latin typeface="Fira Sans Condensed"/>
              <a:ea typeface="Fira Sans Condensed"/>
              <a:cs typeface="Fira Sans Condensed"/>
              <a:sym typeface="Fira Sans Condensed"/>
            </a:endParaRPr>
          </a:p>
        </p:txBody>
      </p:sp>
      <p:pic>
        <p:nvPicPr>
          <p:cNvPr id="368" name="Google Shape;368;p47"/>
          <p:cNvPicPr preferRelativeResize="0"/>
          <p:nvPr/>
        </p:nvPicPr>
        <p:blipFill>
          <a:blip r:embed="rId3">
            <a:alphaModFix/>
          </a:blip>
          <a:stretch>
            <a:fillRect/>
          </a:stretch>
        </p:blipFill>
        <p:spPr>
          <a:xfrm>
            <a:off x="5629500" y="1399475"/>
            <a:ext cx="2438400" cy="2438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970100" y="1598700"/>
            <a:ext cx="20661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is Routine &amp; Sleep Hygiene </a:t>
            </a:r>
            <a:endParaRPr/>
          </a:p>
        </p:txBody>
      </p:sp>
      <p:sp>
        <p:nvSpPr>
          <p:cNvPr id="193" name="Google Shape;193;p30"/>
          <p:cNvSpPr txBox="1">
            <a:spLocks noGrp="1"/>
          </p:cNvSpPr>
          <p:nvPr>
            <p:ph type="title" idx="2"/>
          </p:nvPr>
        </p:nvSpPr>
        <p:spPr>
          <a:xfrm>
            <a:off x="4372250" y="802175"/>
            <a:ext cx="11334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194" name="Google Shape;194;p30"/>
          <p:cNvSpPr txBox="1">
            <a:spLocks noGrp="1"/>
          </p:cNvSpPr>
          <p:nvPr>
            <p:ph type="title" idx="3"/>
          </p:nvPr>
        </p:nvSpPr>
        <p:spPr>
          <a:xfrm>
            <a:off x="6288400" y="1598700"/>
            <a:ext cx="21198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Creating A Sleep Routine </a:t>
            </a:r>
            <a:endParaRPr/>
          </a:p>
        </p:txBody>
      </p:sp>
      <p:sp>
        <p:nvSpPr>
          <p:cNvPr id="195" name="Google Shape;195;p30"/>
          <p:cNvSpPr txBox="1">
            <a:spLocks noGrp="1"/>
          </p:cNvSpPr>
          <p:nvPr>
            <p:ph type="title" idx="5"/>
          </p:nvPr>
        </p:nvSpPr>
        <p:spPr>
          <a:xfrm>
            <a:off x="6733275" y="802175"/>
            <a:ext cx="11334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196" name="Google Shape;196;p30"/>
          <p:cNvSpPr txBox="1">
            <a:spLocks noGrp="1"/>
          </p:cNvSpPr>
          <p:nvPr>
            <p:ph type="title" idx="6"/>
          </p:nvPr>
        </p:nvSpPr>
        <p:spPr>
          <a:xfrm>
            <a:off x="6422175" y="3540075"/>
            <a:ext cx="1937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Do’s, Don’ts, and Maybes of Sleep </a:t>
            </a:r>
            <a:endParaRPr/>
          </a:p>
        </p:txBody>
      </p:sp>
      <p:sp>
        <p:nvSpPr>
          <p:cNvPr id="197" name="Google Shape;197;p30"/>
          <p:cNvSpPr txBox="1">
            <a:spLocks noGrp="1"/>
          </p:cNvSpPr>
          <p:nvPr>
            <p:ph type="title" idx="8"/>
          </p:nvPr>
        </p:nvSpPr>
        <p:spPr>
          <a:xfrm>
            <a:off x="4372250" y="2824475"/>
            <a:ext cx="11334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198" name="Google Shape;198;p30"/>
          <p:cNvSpPr txBox="1">
            <a:spLocks noGrp="1"/>
          </p:cNvSpPr>
          <p:nvPr>
            <p:ph type="title" idx="9"/>
          </p:nvPr>
        </p:nvSpPr>
        <p:spPr>
          <a:xfrm>
            <a:off x="3970100" y="3540075"/>
            <a:ext cx="21198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Strategies to Facilitate Sleep </a:t>
            </a:r>
            <a:endParaRPr/>
          </a:p>
        </p:txBody>
      </p:sp>
      <p:sp>
        <p:nvSpPr>
          <p:cNvPr id="199" name="Google Shape;199;p30"/>
          <p:cNvSpPr txBox="1">
            <a:spLocks noGrp="1"/>
          </p:cNvSpPr>
          <p:nvPr>
            <p:ph type="title" idx="14"/>
          </p:nvPr>
        </p:nvSpPr>
        <p:spPr>
          <a:xfrm>
            <a:off x="6733275" y="2824475"/>
            <a:ext cx="11334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200" name="Google Shape;200;p30"/>
          <p:cNvSpPr/>
          <p:nvPr/>
        </p:nvSpPr>
        <p:spPr>
          <a:xfrm>
            <a:off x="0" y="0"/>
            <a:ext cx="336300" cy="159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 name="Google Shape;201;p30"/>
          <p:cNvPicPr preferRelativeResize="0"/>
          <p:nvPr/>
        </p:nvPicPr>
        <p:blipFill>
          <a:blip r:embed="rId3">
            <a:alphaModFix/>
          </a:blip>
          <a:stretch>
            <a:fillRect/>
          </a:stretch>
        </p:blipFill>
        <p:spPr>
          <a:xfrm>
            <a:off x="885000" y="1247050"/>
            <a:ext cx="2438400" cy="2438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8"/>
          <p:cNvSpPr/>
          <p:nvPr/>
        </p:nvSpPr>
        <p:spPr>
          <a:xfrm>
            <a:off x="3727550" y="712200"/>
            <a:ext cx="16965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8"/>
          <p:cNvSpPr txBox="1">
            <a:spLocks noGrp="1"/>
          </p:cNvSpPr>
          <p:nvPr>
            <p:ph type="title"/>
          </p:nvPr>
        </p:nvSpPr>
        <p:spPr>
          <a:xfrm>
            <a:off x="315500" y="139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To Facilitate Sleep Routine: Visual Schedule </a:t>
            </a:r>
            <a:endParaRPr/>
          </a:p>
        </p:txBody>
      </p:sp>
      <p:sp>
        <p:nvSpPr>
          <p:cNvPr id="375" name="Google Shape;375;p48"/>
          <p:cNvSpPr txBox="1"/>
          <p:nvPr/>
        </p:nvSpPr>
        <p:spPr>
          <a:xfrm>
            <a:off x="932625" y="1451050"/>
            <a:ext cx="3384000" cy="1531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Can be a checklist but also pictures, objects, or photographs.</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Would be helpful for children in novel situations and create choice in selecting parts of the routine encouraging autonomy.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The routine should only take around 30 minutes or less. </a:t>
            </a:r>
            <a:endParaRPr sz="1800">
              <a:solidFill>
                <a:schemeClr val="dk2"/>
              </a:solidFill>
              <a:latin typeface="Fira Sans Condensed"/>
              <a:ea typeface="Fira Sans Condensed"/>
              <a:cs typeface="Fira Sans Condensed"/>
              <a:sym typeface="Fira Sans Condensed"/>
            </a:endParaRPr>
          </a:p>
        </p:txBody>
      </p:sp>
      <p:pic>
        <p:nvPicPr>
          <p:cNvPr id="376" name="Google Shape;376;p48"/>
          <p:cNvPicPr preferRelativeResize="0"/>
          <p:nvPr/>
        </p:nvPicPr>
        <p:blipFill>
          <a:blip r:embed="rId3">
            <a:alphaModFix/>
          </a:blip>
          <a:stretch>
            <a:fillRect/>
          </a:stretch>
        </p:blipFill>
        <p:spPr>
          <a:xfrm>
            <a:off x="5233800" y="934850"/>
            <a:ext cx="3114449" cy="40192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9"/>
          <p:cNvSpPr/>
          <p:nvPr/>
        </p:nvSpPr>
        <p:spPr>
          <a:xfrm>
            <a:off x="3727550" y="712200"/>
            <a:ext cx="16965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9"/>
          <p:cNvSpPr txBox="1">
            <a:spLocks noGrp="1"/>
          </p:cNvSpPr>
          <p:nvPr>
            <p:ph type="title"/>
          </p:nvPr>
        </p:nvSpPr>
        <p:spPr>
          <a:xfrm>
            <a:off x="315500" y="139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To Facilitate Sleep Routine: Visual Schedule </a:t>
            </a:r>
            <a:endParaRPr/>
          </a:p>
        </p:txBody>
      </p:sp>
      <p:sp>
        <p:nvSpPr>
          <p:cNvPr id="383" name="Google Shape;383;p49"/>
          <p:cNvSpPr txBox="1"/>
          <p:nvPr/>
        </p:nvSpPr>
        <p:spPr>
          <a:xfrm>
            <a:off x="932625" y="1451050"/>
            <a:ext cx="3384000" cy="1531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The items themselves can have velcro on the back to be easily moved or switched out.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b="1">
                <a:solidFill>
                  <a:schemeClr val="dk2"/>
                </a:solidFill>
                <a:latin typeface="Fira Sans Condensed"/>
                <a:ea typeface="Fira Sans Condensed"/>
                <a:cs typeface="Fira Sans Condensed"/>
                <a:sym typeface="Fira Sans Condensed"/>
              </a:rPr>
              <a:t>Tip</a:t>
            </a:r>
            <a:r>
              <a:rPr lang="en" sz="1800">
                <a:solidFill>
                  <a:schemeClr val="dk2"/>
                </a:solidFill>
                <a:latin typeface="Fira Sans Condensed"/>
                <a:ea typeface="Fira Sans Condensed"/>
                <a:cs typeface="Fira Sans Condensed"/>
                <a:sym typeface="Fira Sans Condensed"/>
              </a:rPr>
              <a:t>: Place stimulating or non preferred items early in the evening and relaxing and preferred activities closer to bedtime.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Allow your foster child to move the items over when completed and provide positive reinforcement!</a:t>
            </a:r>
            <a:endParaRPr sz="1800">
              <a:solidFill>
                <a:schemeClr val="dk2"/>
              </a:solidFill>
              <a:latin typeface="Fira Sans Condensed"/>
              <a:ea typeface="Fira Sans Condensed"/>
              <a:cs typeface="Fira Sans Condensed"/>
              <a:sym typeface="Fira Sans Condensed"/>
            </a:endParaRPr>
          </a:p>
        </p:txBody>
      </p:sp>
      <p:pic>
        <p:nvPicPr>
          <p:cNvPr id="384" name="Google Shape;384;p49"/>
          <p:cNvPicPr preferRelativeResize="0"/>
          <p:nvPr/>
        </p:nvPicPr>
        <p:blipFill>
          <a:blip r:embed="rId3">
            <a:alphaModFix/>
          </a:blip>
          <a:stretch>
            <a:fillRect/>
          </a:stretch>
        </p:blipFill>
        <p:spPr>
          <a:xfrm>
            <a:off x="4648775" y="1157175"/>
            <a:ext cx="3622499" cy="36709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0"/>
          <p:cNvSpPr/>
          <p:nvPr/>
        </p:nvSpPr>
        <p:spPr>
          <a:xfrm>
            <a:off x="3818450" y="712200"/>
            <a:ext cx="15174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0"/>
          <p:cNvSpPr txBox="1">
            <a:spLocks noGrp="1"/>
          </p:cNvSpPr>
          <p:nvPr>
            <p:ph type="title" idx="6"/>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To Facilitate Sleep Routine: Social Stories </a:t>
            </a:r>
            <a:endParaRPr/>
          </a:p>
        </p:txBody>
      </p:sp>
      <p:sp>
        <p:nvSpPr>
          <p:cNvPr id="391" name="Google Shape;391;p50"/>
          <p:cNvSpPr txBox="1">
            <a:spLocks noGrp="1"/>
          </p:cNvSpPr>
          <p:nvPr>
            <p:ph type="subTitle" idx="1"/>
          </p:nvPr>
        </p:nvSpPr>
        <p:spPr>
          <a:xfrm>
            <a:off x="1358551" y="1618825"/>
            <a:ext cx="3505200" cy="768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Primarily used to explain difficult social situations and concepts in simple words</a:t>
            </a:r>
            <a:endParaRPr sz="1800"/>
          </a:p>
          <a:p>
            <a:pPr marL="457200" lvl="0" indent="-342900" algn="l" rtl="0">
              <a:spcBef>
                <a:spcPts val="0"/>
              </a:spcBef>
              <a:spcAft>
                <a:spcPts val="0"/>
              </a:spcAft>
              <a:buSzPts val="1800"/>
              <a:buChar char="●"/>
            </a:pPr>
            <a:r>
              <a:rPr lang="en" sz="1800"/>
              <a:t>Are often personalized and can be used in a foster household to introduce the idea that they are safe and can sleep soundly. </a:t>
            </a:r>
            <a:endParaRPr sz="1800"/>
          </a:p>
          <a:p>
            <a:pPr marL="457200" lvl="0" indent="-342900" algn="l" rtl="0">
              <a:spcBef>
                <a:spcPts val="0"/>
              </a:spcBef>
              <a:spcAft>
                <a:spcPts val="0"/>
              </a:spcAft>
              <a:buSzPts val="1800"/>
              <a:buChar char="●"/>
            </a:pPr>
            <a:r>
              <a:rPr lang="en" sz="1800"/>
              <a:t>Can Insert Name of Child, photos, etc. </a:t>
            </a:r>
            <a:endParaRPr sz="1800"/>
          </a:p>
        </p:txBody>
      </p:sp>
      <p:pic>
        <p:nvPicPr>
          <p:cNvPr id="392" name="Google Shape;392;p50"/>
          <p:cNvPicPr preferRelativeResize="0"/>
          <p:nvPr/>
        </p:nvPicPr>
        <p:blipFill>
          <a:blip r:embed="rId3">
            <a:alphaModFix/>
          </a:blip>
          <a:stretch>
            <a:fillRect/>
          </a:stretch>
        </p:blipFill>
        <p:spPr>
          <a:xfrm>
            <a:off x="5608475" y="1725675"/>
            <a:ext cx="2438400" cy="2438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1"/>
          <p:cNvSpPr/>
          <p:nvPr/>
        </p:nvSpPr>
        <p:spPr>
          <a:xfrm>
            <a:off x="3818450" y="712200"/>
            <a:ext cx="15174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1"/>
          <p:cNvSpPr txBox="1">
            <a:spLocks noGrp="1"/>
          </p:cNvSpPr>
          <p:nvPr>
            <p:ph type="title" idx="6"/>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To Facilitate Sleep Routine: Social Stories </a:t>
            </a:r>
            <a:endParaRPr/>
          </a:p>
        </p:txBody>
      </p:sp>
      <p:sp>
        <p:nvSpPr>
          <p:cNvPr id="399" name="Google Shape;399;p51"/>
          <p:cNvSpPr txBox="1">
            <a:spLocks noGrp="1"/>
          </p:cNvSpPr>
          <p:nvPr>
            <p:ph type="subTitle" idx="1"/>
          </p:nvPr>
        </p:nvSpPr>
        <p:spPr>
          <a:xfrm>
            <a:off x="959951" y="1527775"/>
            <a:ext cx="3505200" cy="768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Often includes:</a:t>
            </a:r>
            <a:endParaRPr sz="1800">
              <a:latin typeface="Fira Sans Condensed"/>
              <a:ea typeface="Fira Sans Condensed"/>
              <a:cs typeface="Fira Sans Condensed"/>
              <a:sym typeface="Fira Sans Condensed"/>
            </a:endParaRPr>
          </a:p>
          <a:p>
            <a:pPr marL="914400" lvl="1"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Descriptive/factual statements to describe the situation. </a:t>
            </a:r>
            <a:endParaRPr sz="1800">
              <a:latin typeface="Fira Sans Condensed"/>
              <a:ea typeface="Fira Sans Condensed"/>
              <a:cs typeface="Fira Sans Condensed"/>
              <a:sym typeface="Fira Sans Condensed"/>
            </a:endParaRPr>
          </a:p>
          <a:p>
            <a:pPr marL="914400" lvl="1"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Sentences describing what others can do to assist</a:t>
            </a:r>
            <a:endParaRPr sz="1800">
              <a:latin typeface="Fira Sans Condensed"/>
              <a:ea typeface="Fira Sans Condensed"/>
              <a:cs typeface="Fira Sans Condensed"/>
              <a:sym typeface="Fira Sans Condensed"/>
            </a:endParaRPr>
          </a:p>
          <a:p>
            <a:pPr marL="914400" lvl="1" indent="-342900" algn="l" rtl="0">
              <a:spcBef>
                <a:spcPts val="0"/>
              </a:spcBef>
              <a:spcAft>
                <a:spcPts val="0"/>
              </a:spcAft>
              <a:buSzPts val="1800"/>
              <a:buFont typeface="Fira Sans Condensed"/>
              <a:buChar char="○"/>
            </a:pPr>
            <a:r>
              <a:rPr lang="en" sz="1800">
                <a:latin typeface="Fira Sans Condensed"/>
                <a:ea typeface="Fira Sans Condensed"/>
                <a:cs typeface="Fira Sans Condensed"/>
                <a:sym typeface="Fira Sans Condensed"/>
              </a:rPr>
              <a:t>Also, sentences written by the child to recall and remember what was discussed.</a:t>
            </a:r>
            <a:endParaRPr sz="1800">
              <a:latin typeface="Fira Sans Condensed"/>
              <a:ea typeface="Fira Sans Condensed"/>
              <a:cs typeface="Fira Sans Condensed"/>
              <a:sym typeface="Fira Sans Condensed"/>
            </a:endParaRPr>
          </a:p>
          <a:p>
            <a:pPr marL="0" lvl="0" indent="0" algn="l" rtl="0">
              <a:spcBef>
                <a:spcPts val="0"/>
              </a:spcBef>
              <a:spcAft>
                <a:spcPts val="0"/>
              </a:spcAft>
              <a:buNone/>
            </a:pPr>
            <a:endParaRPr sz="1400">
              <a:latin typeface="Fira Sans Condensed"/>
              <a:ea typeface="Fira Sans Condensed"/>
              <a:cs typeface="Fira Sans Condensed"/>
              <a:sym typeface="Fira Sans Condensed"/>
            </a:endParaRPr>
          </a:p>
        </p:txBody>
      </p:sp>
      <p:sp>
        <p:nvSpPr>
          <p:cNvPr id="400" name="Google Shape;400;p51"/>
          <p:cNvSpPr txBox="1"/>
          <p:nvPr/>
        </p:nvSpPr>
        <p:spPr>
          <a:xfrm>
            <a:off x="5645300" y="1527775"/>
            <a:ext cx="2839200" cy="1602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Can be completed with the child as a way address fears around bed time specifically</a:t>
            </a:r>
            <a:endParaRPr sz="1800">
              <a:solidFill>
                <a:schemeClr val="dk2"/>
              </a:solidFill>
              <a:latin typeface="Fira Sans Condensed"/>
              <a:ea typeface="Fira Sans Condensed"/>
              <a:cs typeface="Fira Sans Condensed"/>
              <a:sym typeface="Fira Sans Condensed"/>
            </a:endParaRPr>
          </a:p>
        </p:txBody>
      </p:sp>
      <p:pic>
        <p:nvPicPr>
          <p:cNvPr id="401" name="Google Shape;401;p51"/>
          <p:cNvPicPr preferRelativeResize="0"/>
          <p:nvPr/>
        </p:nvPicPr>
        <p:blipFill>
          <a:blip r:embed="rId3">
            <a:alphaModFix/>
          </a:blip>
          <a:stretch>
            <a:fillRect/>
          </a:stretch>
        </p:blipFill>
        <p:spPr>
          <a:xfrm>
            <a:off x="6338025" y="3195325"/>
            <a:ext cx="1630975" cy="1359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2"/>
          <p:cNvSpPr/>
          <p:nvPr/>
        </p:nvSpPr>
        <p:spPr>
          <a:xfrm>
            <a:off x="3818450" y="712200"/>
            <a:ext cx="15174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2"/>
          <p:cNvSpPr txBox="1">
            <a:spLocks noGrp="1"/>
          </p:cNvSpPr>
          <p:nvPr>
            <p:ph type="title" idx="6"/>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To Facilitate Sleep Routine: Social Stories </a:t>
            </a:r>
            <a:endParaRPr/>
          </a:p>
        </p:txBody>
      </p:sp>
      <p:pic>
        <p:nvPicPr>
          <p:cNvPr id="408" name="Google Shape;408;p52"/>
          <p:cNvPicPr preferRelativeResize="0"/>
          <p:nvPr/>
        </p:nvPicPr>
        <p:blipFill>
          <a:blip r:embed="rId3">
            <a:alphaModFix/>
          </a:blip>
          <a:stretch>
            <a:fillRect/>
          </a:stretch>
        </p:blipFill>
        <p:spPr>
          <a:xfrm>
            <a:off x="226075" y="1316850"/>
            <a:ext cx="4112674" cy="2941224"/>
          </a:xfrm>
          <a:prstGeom prst="rect">
            <a:avLst/>
          </a:prstGeom>
          <a:noFill/>
          <a:ln>
            <a:noFill/>
          </a:ln>
        </p:spPr>
      </p:pic>
      <p:pic>
        <p:nvPicPr>
          <p:cNvPr id="409" name="Google Shape;409;p52"/>
          <p:cNvPicPr preferRelativeResize="0"/>
          <p:nvPr/>
        </p:nvPicPr>
        <p:blipFill>
          <a:blip r:embed="rId4">
            <a:alphaModFix/>
          </a:blip>
          <a:stretch>
            <a:fillRect/>
          </a:stretch>
        </p:blipFill>
        <p:spPr>
          <a:xfrm>
            <a:off x="4571200" y="1316850"/>
            <a:ext cx="4112674" cy="2941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3"/>
          <p:cNvSpPr/>
          <p:nvPr/>
        </p:nvSpPr>
        <p:spPr>
          <a:xfrm>
            <a:off x="3818450" y="712200"/>
            <a:ext cx="15174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3"/>
          <p:cNvSpPr txBox="1">
            <a:spLocks noGrp="1"/>
          </p:cNvSpPr>
          <p:nvPr>
            <p:ph type="title" idx="6"/>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To Facilitate Sleep Routine: Social Stories </a:t>
            </a:r>
            <a:endParaRPr/>
          </a:p>
        </p:txBody>
      </p:sp>
      <p:pic>
        <p:nvPicPr>
          <p:cNvPr id="416" name="Google Shape;416;p53"/>
          <p:cNvPicPr preferRelativeResize="0"/>
          <p:nvPr/>
        </p:nvPicPr>
        <p:blipFill>
          <a:blip r:embed="rId3">
            <a:alphaModFix/>
          </a:blip>
          <a:stretch>
            <a:fillRect/>
          </a:stretch>
        </p:blipFill>
        <p:spPr>
          <a:xfrm>
            <a:off x="511625" y="1497250"/>
            <a:ext cx="3921826" cy="2849450"/>
          </a:xfrm>
          <a:prstGeom prst="rect">
            <a:avLst/>
          </a:prstGeom>
          <a:noFill/>
          <a:ln>
            <a:noFill/>
          </a:ln>
        </p:spPr>
      </p:pic>
      <p:pic>
        <p:nvPicPr>
          <p:cNvPr id="417" name="Google Shape;417;p53"/>
          <p:cNvPicPr preferRelativeResize="0"/>
          <p:nvPr/>
        </p:nvPicPr>
        <p:blipFill>
          <a:blip r:embed="rId4">
            <a:alphaModFix/>
          </a:blip>
          <a:stretch>
            <a:fillRect/>
          </a:stretch>
        </p:blipFill>
        <p:spPr>
          <a:xfrm>
            <a:off x="4892450" y="1497250"/>
            <a:ext cx="3921825" cy="2886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4"/>
          <p:cNvSpPr/>
          <p:nvPr/>
        </p:nvSpPr>
        <p:spPr>
          <a:xfrm>
            <a:off x="3049050" y="712200"/>
            <a:ext cx="30561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4"/>
          <p:cNvSpPr txBox="1">
            <a:spLocks noGrp="1"/>
          </p:cNvSpPr>
          <p:nvPr>
            <p:ph type="title"/>
          </p:nvPr>
        </p:nvSpPr>
        <p:spPr>
          <a:xfrm>
            <a:off x="1631550" y="139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Strategies To Facilitate Sleep Routine: Controlled Choice </a:t>
            </a:r>
            <a:endParaRPr/>
          </a:p>
        </p:txBody>
      </p:sp>
      <p:sp>
        <p:nvSpPr>
          <p:cNvPr id="424" name="Google Shape;424;p54"/>
          <p:cNvSpPr txBox="1"/>
          <p:nvPr/>
        </p:nvSpPr>
        <p:spPr>
          <a:xfrm>
            <a:off x="635650" y="1271300"/>
            <a:ext cx="3665400" cy="1758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Fira Sans Condensed Light"/>
              <a:buChar char="●"/>
            </a:pPr>
            <a:r>
              <a:rPr lang="en" sz="1800">
                <a:solidFill>
                  <a:schemeClr val="dk2"/>
                </a:solidFill>
                <a:latin typeface="Fira Sans Condensed Light"/>
                <a:ea typeface="Fira Sans Condensed Light"/>
                <a:cs typeface="Fira Sans Condensed Light"/>
                <a:sym typeface="Fira Sans Condensed Light"/>
              </a:rPr>
              <a:t>Controlled Choice describes presenting 2 or 3 choices to your foster child. </a:t>
            </a:r>
            <a:endParaRPr sz="1800">
              <a:solidFill>
                <a:schemeClr val="dk2"/>
              </a:solidFill>
              <a:latin typeface="Fira Sans Condensed Light"/>
              <a:ea typeface="Fira Sans Condensed Light"/>
              <a:cs typeface="Fira Sans Condensed Light"/>
              <a:sym typeface="Fira Sans Condensed Light"/>
            </a:endParaRPr>
          </a:p>
          <a:p>
            <a:pPr marL="457200" lvl="0" indent="0" algn="l" rtl="0">
              <a:spcBef>
                <a:spcPts val="0"/>
              </a:spcBef>
              <a:spcAft>
                <a:spcPts val="0"/>
              </a:spcAft>
              <a:buNone/>
            </a:pPr>
            <a:endParaRPr sz="1800">
              <a:solidFill>
                <a:schemeClr val="dk2"/>
              </a:solidFill>
              <a:latin typeface="Fira Sans Condensed Light"/>
              <a:ea typeface="Fira Sans Condensed Light"/>
              <a:cs typeface="Fira Sans Condensed Light"/>
              <a:sym typeface="Fira Sans Condensed Light"/>
            </a:endParaRPr>
          </a:p>
          <a:p>
            <a:pPr marL="457200" lvl="0" indent="-342900" algn="l" rtl="0">
              <a:spcBef>
                <a:spcPts val="0"/>
              </a:spcBef>
              <a:spcAft>
                <a:spcPts val="0"/>
              </a:spcAft>
              <a:buClr>
                <a:schemeClr val="dk2"/>
              </a:buClr>
              <a:buSzPts val="1800"/>
              <a:buFont typeface="Fira Sans Condensed Light"/>
              <a:buChar char="●"/>
            </a:pPr>
            <a:r>
              <a:rPr lang="en" sz="1800">
                <a:solidFill>
                  <a:schemeClr val="dk2"/>
                </a:solidFill>
                <a:latin typeface="Fira Sans Condensed Light"/>
                <a:ea typeface="Fira Sans Condensed Light"/>
                <a:cs typeface="Fira Sans Condensed Light"/>
                <a:sym typeface="Fira Sans Condensed Light"/>
              </a:rPr>
              <a:t>This allows the child to have a say and partake in the decision making process. </a:t>
            </a:r>
            <a:endParaRPr sz="1800">
              <a:solidFill>
                <a:schemeClr val="dk2"/>
              </a:solidFill>
              <a:latin typeface="Fira Sans Condensed Light"/>
              <a:ea typeface="Fira Sans Condensed Light"/>
              <a:cs typeface="Fira Sans Condensed Light"/>
              <a:sym typeface="Fira Sans Condensed Light"/>
            </a:endParaRPr>
          </a:p>
          <a:p>
            <a:pPr marL="457200" lvl="0" indent="0" algn="l" rtl="0">
              <a:spcBef>
                <a:spcPts val="0"/>
              </a:spcBef>
              <a:spcAft>
                <a:spcPts val="0"/>
              </a:spcAft>
              <a:buNone/>
            </a:pPr>
            <a:endParaRPr sz="1800">
              <a:solidFill>
                <a:schemeClr val="dk2"/>
              </a:solidFill>
              <a:latin typeface="Fira Sans Condensed Light"/>
              <a:ea typeface="Fira Sans Condensed Light"/>
              <a:cs typeface="Fira Sans Condensed Light"/>
              <a:sym typeface="Fira Sans Condensed Light"/>
            </a:endParaRPr>
          </a:p>
          <a:p>
            <a:pPr marL="457200" lvl="0" indent="-342900" algn="l" rtl="0">
              <a:spcBef>
                <a:spcPts val="0"/>
              </a:spcBef>
              <a:spcAft>
                <a:spcPts val="0"/>
              </a:spcAft>
              <a:buClr>
                <a:schemeClr val="dk2"/>
              </a:buClr>
              <a:buSzPts val="1800"/>
              <a:buFont typeface="Fira Sans Condensed Light"/>
              <a:buChar char="●"/>
            </a:pPr>
            <a:r>
              <a:rPr lang="en" sz="1800">
                <a:solidFill>
                  <a:schemeClr val="dk2"/>
                </a:solidFill>
                <a:latin typeface="Fira Sans Condensed Light"/>
                <a:ea typeface="Fira Sans Condensed Light"/>
                <a:cs typeface="Fira Sans Condensed Light"/>
                <a:sym typeface="Fira Sans Condensed Light"/>
              </a:rPr>
              <a:t>Example: “this or that?”, “how many?”, “who will help?”, “how do we do it?”</a:t>
            </a:r>
            <a:endParaRPr sz="1800">
              <a:solidFill>
                <a:schemeClr val="dk2"/>
              </a:solidFill>
              <a:latin typeface="Fira Sans Condensed Light"/>
              <a:ea typeface="Fira Sans Condensed Light"/>
              <a:cs typeface="Fira Sans Condensed Light"/>
              <a:sym typeface="Fira Sans Condensed Light"/>
            </a:endParaRPr>
          </a:p>
        </p:txBody>
      </p:sp>
      <p:pic>
        <p:nvPicPr>
          <p:cNvPr id="425" name="Google Shape;425;p54"/>
          <p:cNvPicPr preferRelativeResize="0"/>
          <p:nvPr/>
        </p:nvPicPr>
        <p:blipFill>
          <a:blip r:embed="rId3">
            <a:alphaModFix/>
          </a:blip>
          <a:stretch>
            <a:fillRect/>
          </a:stretch>
        </p:blipFill>
        <p:spPr>
          <a:xfrm>
            <a:off x="5692650" y="1352550"/>
            <a:ext cx="2438400" cy="2438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5"/>
          <p:cNvSpPr/>
          <p:nvPr/>
        </p:nvSpPr>
        <p:spPr>
          <a:xfrm>
            <a:off x="3968050" y="712200"/>
            <a:ext cx="11970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5"/>
          <p:cNvSpPr txBox="1">
            <a:spLocks noGrp="1"/>
          </p:cNvSpPr>
          <p:nvPr>
            <p:ph type="title"/>
          </p:nvPr>
        </p:nvSpPr>
        <p:spPr>
          <a:xfrm>
            <a:off x="311700" y="2542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To Facilitate Sleep Routine: “Camping Out”</a:t>
            </a:r>
            <a:endParaRPr/>
          </a:p>
        </p:txBody>
      </p:sp>
      <p:sp>
        <p:nvSpPr>
          <p:cNvPr id="432" name="Google Shape;432;p55"/>
          <p:cNvSpPr txBox="1"/>
          <p:nvPr/>
        </p:nvSpPr>
        <p:spPr>
          <a:xfrm>
            <a:off x="471550" y="1741375"/>
            <a:ext cx="5689500" cy="20241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2"/>
              </a:buClr>
              <a:buSzPts val="2200"/>
              <a:buFont typeface="Fira Sans Condensed"/>
              <a:buChar char="●"/>
            </a:pPr>
            <a:r>
              <a:rPr lang="en" sz="2200">
                <a:solidFill>
                  <a:schemeClr val="dk2"/>
                </a:solidFill>
                <a:latin typeface="Fira Sans Condensed"/>
                <a:ea typeface="Fira Sans Condensed"/>
                <a:cs typeface="Fira Sans Condensed"/>
                <a:sym typeface="Fira Sans Condensed"/>
              </a:rPr>
              <a:t>A good technique if your child is fearful about being alone and to build trust. </a:t>
            </a:r>
            <a:endParaRPr sz="2200">
              <a:solidFill>
                <a:schemeClr val="dk2"/>
              </a:solidFill>
              <a:latin typeface="Fira Sans Condensed"/>
              <a:ea typeface="Fira Sans Condensed"/>
              <a:cs typeface="Fira Sans Condensed"/>
              <a:sym typeface="Fira Sans Condensed"/>
            </a:endParaRPr>
          </a:p>
          <a:p>
            <a:pPr marL="457200" lvl="0" indent="-368300" algn="l" rtl="0">
              <a:spcBef>
                <a:spcPts val="0"/>
              </a:spcBef>
              <a:spcAft>
                <a:spcPts val="0"/>
              </a:spcAft>
              <a:buClr>
                <a:schemeClr val="dk2"/>
              </a:buClr>
              <a:buSzPts val="2200"/>
              <a:buFont typeface="Fira Sans Condensed"/>
              <a:buChar char="●"/>
            </a:pPr>
            <a:r>
              <a:rPr lang="en" sz="2200">
                <a:solidFill>
                  <a:schemeClr val="dk2"/>
                </a:solidFill>
                <a:latin typeface="Fira Sans Condensed"/>
                <a:ea typeface="Fira Sans Condensed"/>
                <a:cs typeface="Fira Sans Condensed"/>
                <a:sym typeface="Fira Sans Condensed"/>
              </a:rPr>
              <a:t>Can be used to help children fall asleep and manage night awakenings.</a:t>
            </a:r>
            <a:endParaRPr sz="2200">
              <a:solidFill>
                <a:schemeClr val="dk2"/>
              </a:solidFill>
              <a:latin typeface="Fira Sans Condensed"/>
              <a:ea typeface="Fira Sans Condensed"/>
              <a:cs typeface="Fira Sans Condensed"/>
              <a:sym typeface="Fira Sans Condensed"/>
            </a:endParaRPr>
          </a:p>
          <a:p>
            <a:pPr marL="457200" lvl="0" indent="-368300" algn="l" rtl="0">
              <a:spcBef>
                <a:spcPts val="0"/>
              </a:spcBef>
              <a:spcAft>
                <a:spcPts val="0"/>
              </a:spcAft>
              <a:buClr>
                <a:schemeClr val="dk2"/>
              </a:buClr>
              <a:buSzPts val="2200"/>
              <a:buFont typeface="Fira Sans Condensed"/>
              <a:buChar char="●"/>
            </a:pPr>
            <a:r>
              <a:rPr lang="en" sz="2200">
                <a:solidFill>
                  <a:schemeClr val="dk2"/>
                </a:solidFill>
                <a:latin typeface="Fira Sans Condensed"/>
                <a:ea typeface="Fira Sans Condensed"/>
                <a:cs typeface="Fira Sans Condensed"/>
                <a:sym typeface="Fira Sans Condensed"/>
              </a:rPr>
              <a:t>Done by </a:t>
            </a:r>
            <a:r>
              <a:rPr lang="en" sz="2200" u="sng">
                <a:solidFill>
                  <a:schemeClr val="dk2"/>
                </a:solidFill>
                <a:latin typeface="Fira Sans Condensed"/>
                <a:ea typeface="Fira Sans Condensed"/>
                <a:cs typeface="Fira Sans Condensed"/>
                <a:sym typeface="Fira Sans Condensed"/>
              </a:rPr>
              <a:t>slowly </a:t>
            </a:r>
            <a:r>
              <a:rPr lang="en" sz="2200">
                <a:solidFill>
                  <a:schemeClr val="dk2"/>
                </a:solidFill>
                <a:latin typeface="Fira Sans Condensed"/>
                <a:ea typeface="Fira Sans Condensed"/>
                <a:cs typeface="Fira Sans Condensed"/>
                <a:sym typeface="Fira Sans Condensed"/>
              </a:rPr>
              <a:t>decreasing support at bedtime. </a:t>
            </a:r>
            <a:endParaRPr sz="2200">
              <a:solidFill>
                <a:schemeClr val="dk2"/>
              </a:solidFill>
              <a:latin typeface="Fira Sans Condensed"/>
              <a:ea typeface="Fira Sans Condensed"/>
              <a:cs typeface="Fira Sans Condensed"/>
              <a:sym typeface="Fira Sans Condensed"/>
            </a:endParaRPr>
          </a:p>
        </p:txBody>
      </p:sp>
      <p:pic>
        <p:nvPicPr>
          <p:cNvPr id="433" name="Google Shape;433;p55"/>
          <p:cNvPicPr preferRelativeResize="0"/>
          <p:nvPr/>
        </p:nvPicPr>
        <p:blipFill>
          <a:blip r:embed="rId3">
            <a:alphaModFix/>
          </a:blip>
          <a:stretch>
            <a:fillRect/>
          </a:stretch>
        </p:blipFill>
        <p:spPr>
          <a:xfrm>
            <a:off x="6060950" y="1741375"/>
            <a:ext cx="2438400" cy="2438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6"/>
          <p:cNvSpPr/>
          <p:nvPr/>
        </p:nvSpPr>
        <p:spPr>
          <a:xfrm>
            <a:off x="3968050" y="712200"/>
            <a:ext cx="11970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6"/>
          <p:cNvSpPr txBox="1">
            <a:spLocks noGrp="1"/>
          </p:cNvSpPr>
          <p:nvPr>
            <p:ph type="title"/>
          </p:nvPr>
        </p:nvSpPr>
        <p:spPr>
          <a:xfrm>
            <a:off x="311700" y="2542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To Facilitate Sleep Routine:  “Camping Out” </a:t>
            </a:r>
            <a:endParaRPr/>
          </a:p>
        </p:txBody>
      </p:sp>
      <p:sp>
        <p:nvSpPr>
          <p:cNvPr id="440" name="Google Shape;440;p56"/>
          <p:cNvSpPr txBox="1"/>
          <p:nvPr/>
        </p:nvSpPr>
        <p:spPr>
          <a:xfrm>
            <a:off x="1118950" y="1246825"/>
            <a:ext cx="4046100" cy="20241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2"/>
              </a:buClr>
              <a:buSzPts val="2200"/>
              <a:buFont typeface="Fira Sans Condensed"/>
              <a:buChar char="●"/>
            </a:pPr>
            <a:r>
              <a:rPr lang="en" sz="2200">
                <a:solidFill>
                  <a:schemeClr val="dk2"/>
                </a:solidFill>
                <a:latin typeface="Fira Sans Condensed"/>
                <a:ea typeface="Fira Sans Condensed"/>
                <a:cs typeface="Fira Sans Condensed"/>
                <a:sym typeface="Fira Sans Condensed"/>
              </a:rPr>
              <a:t>Start by sitting on the child’s bed as they fall asleep, next move to a chair, then move the chair closer and closer to the door. After a couple of nights move the chair out of view into the hallway.</a:t>
            </a:r>
            <a:endParaRPr sz="2200">
              <a:solidFill>
                <a:schemeClr val="dk2"/>
              </a:solidFill>
              <a:latin typeface="Fira Sans Condensed"/>
              <a:ea typeface="Fira Sans Condensed"/>
              <a:cs typeface="Fira Sans Condensed"/>
              <a:sym typeface="Fira Sans Condensed"/>
            </a:endParaRPr>
          </a:p>
          <a:p>
            <a:pPr marL="457200" lvl="0" indent="-368300" algn="l" rtl="0">
              <a:spcBef>
                <a:spcPts val="0"/>
              </a:spcBef>
              <a:spcAft>
                <a:spcPts val="0"/>
              </a:spcAft>
              <a:buClr>
                <a:schemeClr val="dk2"/>
              </a:buClr>
              <a:buSzPts val="2200"/>
              <a:buFont typeface="Fira Sans Condensed"/>
              <a:buChar char="●"/>
            </a:pPr>
            <a:r>
              <a:rPr lang="en" sz="2200">
                <a:solidFill>
                  <a:schemeClr val="dk2"/>
                </a:solidFill>
                <a:latin typeface="Fira Sans Condensed"/>
                <a:ea typeface="Fira Sans Condensed"/>
                <a:cs typeface="Fira Sans Condensed"/>
                <a:sym typeface="Fira Sans Condensed"/>
              </a:rPr>
              <a:t>You can put the child to bed at a set time and have a “check in” schedule with increasing intervals. </a:t>
            </a:r>
            <a:endParaRPr sz="2200">
              <a:solidFill>
                <a:schemeClr val="dk2"/>
              </a:solidFill>
              <a:latin typeface="Fira Sans Condensed"/>
              <a:ea typeface="Fira Sans Condensed"/>
              <a:cs typeface="Fira Sans Condensed"/>
              <a:sym typeface="Fira Sans Condensed"/>
            </a:endParaRPr>
          </a:p>
        </p:txBody>
      </p:sp>
      <p:pic>
        <p:nvPicPr>
          <p:cNvPr id="441" name="Google Shape;441;p56"/>
          <p:cNvPicPr preferRelativeResize="0"/>
          <p:nvPr/>
        </p:nvPicPr>
        <p:blipFill>
          <a:blip r:embed="rId3">
            <a:alphaModFix/>
          </a:blip>
          <a:stretch>
            <a:fillRect/>
          </a:stretch>
        </p:blipFill>
        <p:spPr>
          <a:xfrm>
            <a:off x="6060950" y="1741375"/>
            <a:ext cx="2438400" cy="2438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7"/>
          <p:cNvSpPr/>
          <p:nvPr/>
        </p:nvSpPr>
        <p:spPr>
          <a:xfrm>
            <a:off x="3049050" y="712200"/>
            <a:ext cx="30561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7"/>
          <p:cNvSpPr txBox="1">
            <a:spLocks noGrp="1"/>
          </p:cNvSpPr>
          <p:nvPr>
            <p:ph type="title"/>
          </p:nvPr>
        </p:nvSpPr>
        <p:spPr>
          <a:xfrm>
            <a:off x="1029750" y="100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Strategies To Facilitate Sleep Routine:  The Token Board For You </a:t>
            </a:r>
            <a:endParaRPr/>
          </a:p>
        </p:txBody>
      </p:sp>
      <p:sp>
        <p:nvSpPr>
          <p:cNvPr id="448" name="Google Shape;448;p57"/>
          <p:cNvSpPr txBox="1"/>
          <p:nvPr/>
        </p:nvSpPr>
        <p:spPr>
          <a:xfrm>
            <a:off x="635650" y="1271300"/>
            <a:ext cx="3665400" cy="1758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Another strategy to build trust is a visual representation of the number of times you have checked on the foster child.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 It can be a sheet of paper, a poster, or any other means to record the amount of times you visit the child’s room during the night.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It can be used in conjunction with graduated extinction.</a:t>
            </a:r>
            <a:endParaRPr sz="1800">
              <a:solidFill>
                <a:schemeClr val="dk2"/>
              </a:solidFill>
              <a:latin typeface="Fira Sans Condensed"/>
              <a:ea typeface="Fira Sans Condensed"/>
              <a:cs typeface="Fira Sans Condensed"/>
              <a:sym typeface="Fira Sans Condensed"/>
            </a:endParaRPr>
          </a:p>
          <a:p>
            <a:pPr marL="45720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p:txBody>
      </p:sp>
      <p:pic>
        <p:nvPicPr>
          <p:cNvPr id="449" name="Google Shape;449;p57"/>
          <p:cNvPicPr preferRelativeResize="0"/>
          <p:nvPr/>
        </p:nvPicPr>
        <p:blipFill>
          <a:blip r:embed="rId3">
            <a:alphaModFix/>
          </a:blip>
          <a:stretch>
            <a:fillRect/>
          </a:stretch>
        </p:blipFill>
        <p:spPr>
          <a:xfrm>
            <a:off x="5482200" y="1352550"/>
            <a:ext cx="2438400" cy="2438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p:nvPr/>
        </p:nvSpPr>
        <p:spPr>
          <a:xfrm>
            <a:off x="4524300" y="700050"/>
            <a:ext cx="4619700" cy="374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txBox="1">
            <a:spLocks noGrp="1"/>
          </p:cNvSpPr>
          <p:nvPr>
            <p:ph type="title"/>
          </p:nvPr>
        </p:nvSpPr>
        <p:spPr>
          <a:xfrm>
            <a:off x="5072050" y="1887475"/>
            <a:ext cx="3603000" cy="231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900"/>
              <a:t>What is Routine and Sleep Hygiene?</a:t>
            </a:r>
            <a:endParaRPr sz="3900"/>
          </a:p>
        </p:txBody>
      </p:sp>
      <p:sp>
        <p:nvSpPr>
          <p:cNvPr id="208" name="Google Shape;208;p31"/>
          <p:cNvSpPr txBox="1">
            <a:spLocks noGrp="1"/>
          </p:cNvSpPr>
          <p:nvPr>
            <p:ph type="title" idx="2"/>
          </p:nvPr>
        </p:nvSpPr>
        <p:spPr>
          <a:xfrm>
            <a:off x="6381950" y="481725"/>
            <a:ext cx="2644800" cy="160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sp>
        <p:nvSpPr>
          <p:cNvPr id="209" name="Google Shape;209;p31"/>
          <p:cNvSpPr/>
          <p:nvPr/>
        </p:nvSpPr>
        <p:spPr>
          <a:xfrm rot="5400000">
            <a:off x="0" y="0"/>
            <a:ext cx="975900" cy="97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8"/>
          <p:cNvSpPr/>
          <p:nvPr/>
        </p:nvSpPr>
        <p:spPr>
          <a:xfrm>
            <a:off x="3049050" y="712200"/>
            <a:ext cx="30561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8"/>
          <p:cNvSpPr txBox="1">
            <a:spLocks noGrp="1"/>
          </p:cNvSpPr>
          <p:nvPr>
            <p:ph type="title"/>
          </p:nvPr>
        </p:nvSpPr>
        <p:spPr>
          <a:xfrm>
            <a:off x="529575" y="84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Strategies To Facilitate Sleep Routine:  The Token Board For You </a:t>
            </a:r>
            <a:endParaRPr/>
          </a:p>
        </p:txBody>
      </p:sp>
      <p:sp>
        <p:nvSpPr>
          <p:cNvPr id="456" name="Google Shape;456;p58"/>
          <p:cNvSpPr txBox="1"/>
          <p:nvPr/>
        </p:nvSpPr>
        <p:spPr>
          <a:xfrm>
            <a:off x="635650" y="1271300"/>
            <a:ext cx="3665400" cy="1758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800" u="sng">
                <a:solidFill>
                  <a:schemeClr val="dk2"/>
                </a:solidFill>
                <a:latin typeface="Fira Sans Condensed Medium"/>
                <a:ea typeface="Fira Sans Condensed Medium"/>
                <a:cs typeface="Fira Sans Condensed Medium"/>
                <a:sym typeface="Fira Sans Condensed Medium"/>
              </a:rPr>
              <a:t>Ideas</a:t>
            </a:r>
            <a:r>
              <a:rPr lang="en" sz="1800" u="sng">
                <a:solidFill>
                  <a:schemeClr val="dk2"/>
                </a:solidFill>
                <a:latin typeface="Fira Sans Condensed"/>
                <a:ea typeface="Fira Sans Condensed"/>
                <a:cs typeface="Fira Sans Condensed"/>
                <a:sym typeface="Fira Sans Condensed"/>
              </a:rPr>
              <a:t>:</a:t>
            </a:r>
            <a:r>
              <a:rPr lang="en" sz="1800">
                <a:solidFill>
                  <a:schemeClr val="dk2"/>
                </a:solidFill>
                <a:latin typeface="Fira Sans Condensed"/>
                <a:ea typeface="Fira Sans Condensed"/>
                <a:cs typeface="Fira Sans Condensed"/>
                <a:sym typeface="Fira Sans Condensed"/>
              </a:rPr>
              <a:t>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Sticker board with schedule to represent visits.</a:t>
            </a:r>
            <a:endParaRPr sz="1800">
              <a:solidFill>
                <a:schemeClr val="dk2"/>
              </a:solidFill>
              <a:latin typeface="Fira Sans Condensed"/>
              <a:ea typeface="Fira Sans Condensed"/>
              <a:cs typeface="Fira Sans Condensed"/>
              <a:sym typeface="Fira Sans Condensed"/>
            </a:endParaRPr>
          </a:p>
          <a:p>
            <a:pPr marL="45720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Jar with beads and once the jar is filled you can make bracelets. </a:t>
            </a:r>
            <a:endParaRPr sz="1800">
              <a:solidFill>
                <a:schemeClr val="dk2"/>
              </a:solidFill>
              <a:latin typeface="Fira Sans Condensed"/>
              <a:ea typeface="Fira Sans Condensed"/>
              <a:cs typeface="Fira Sans Condensed"/>
              <a:sym typeface="Fira Sans Condensed"/>
            </a:endParaRPr>
          </a:p>
          <a:p>
            <a:pPr marL="45720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Draw something every time you visit on the paper on the door or a tally mark.  </a:t>
            </a:r>
            <a:endParaRPr sz="1800">
              <a:solidFill>
                <a:schemeClr val="dk2"/>
              </a:solidFill>
              <a:latin typeface="Fira Sans Condensed"/>
              <a:ea typeface="Fira Sans Condensed"/>
              <a:cs typeface="Fira Sans Condensed"/>
              <a:sym typeface="Fira Sans Condensed"/>
            </a:endParaRPr>
          </a:p>
          <a:p>
            <a:pPr marL="45720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45720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p:txBody>
      </p:sp>
      <p:pic>
        <p:nvPicPr>
          <p:cNvPr id="457" name="Google Shape;457;p58"/>
          <p:cNvPicPr preferRelativeResize="0"/>
          <p:nvPr/>
        </p:nvPicPr>
        <p:blipFill>
          <a:blip r:embed="rId3">
            <a:alphaModFix/>
          </a:blip>
          <a:stretch>
            <a:fillRect/>
          </a:stretch>
        </p:blipFill>
        <p:spPr>
          <a:xfrm>
            <a:off x="4443050" y="1564525"/>
            <a:ext cx="4485086" cy="1808800"/>
          </a:xfrm>
          <a:prstGeom prst="rect">
            <a:avLst/>
          </a:prstGeom>
          <a:noFill/>
          <a:ln>
            <a:noFill/>
          </a:ln>
        </p:spPr>
      </p:pic>
      <p:pic>
        <p:nvPicPr>
          <p:cNvPr id="458" name="Google Shape;458;p58"/>
          <p:cNvPicPr preferRelativeResize="0"/>
          <p:nvPr/>
        </p:nvPicPr>
        <p:blipFill>
          <a:blip r:embed="rId4">
            <a:alphaModFix/>
          </a:blip>
          <a:stretch>
            <a:fillRect/>
          </a:stretch>
        </p:blipFill>
        <p:spPr>
          <a:xfrm>
            <a:off x="4551325" y="2710650"/>
            <a:ext cx="477100" cy="477100"/>
          </a:xfrm>
          <a:prstGeom prst="rect">
            <a:avLst/>
          </a:prstGeom>
          <a:noFill/>
          <a:ln>
            <a:noFill/>
          </a:ln>
        </p:spPr>
      </p:pic>
      <p:pic>
        <p:nvPicPr>
          <p:cNvPr id="459" name="Google Shape;459;p58"/>
          <p:cNvPicPr preferRelativeResize="0"/>
          <p:nvPr/>
        </p:nvPicPr>
        <p:blipFill>
          <a:blip r:embed="rId4">
            <a:alphaModFix/>
          </a:blip>
          <a:stretch>
            <a:fillRect/>
          </a:stretch>
        </p:blipFill>
        <p:spPr>
          <a:xfrm>
            <a:off x="5166725" y="2710650"/>
            <a:ext cx="477100" cy="477100"/>
          </a:xfrm>
          <a:prstGeom prst="rect">
            <a:avLst/>
          </a:prstGeom>
          <a:noFill/>
          <a:ln>
            <a:noFill/>
          </a:ln>
        </p:spPr>
      </p:pic>
      <p:pic>
        <p:nvPicPr>
          <p:cNvPr id="460" name="Google Shape;460;p58"/>
          <p:cNvPicPr preferRelativeResize="0"/>
          <p:nvPr/>
        </p:nvPicPr>
        <p:blipFill>
          <a:blip r:embed="rId4">
            <a:alphaModFix/>
          </a:blip>
          <a:stretch>
            <a:fillRect/>
          </a:stretch>
        </p:blipFill>
        <p:spPr>
          <a:xfrm>
            <a:off x="5782125" y="2710650"/>
            <a:ext cx="477100" cy="477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9"/>
          <p:cNvSpPr/>
          <p:nvPr/>
        </p:nvSpPr>
        <p:spPr>
          <a:xfrm>
            <a:off x="3405250" y="712200"/>
            <a:ext cx="23439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9"/>
          <p:cNvSpPr txBox="1">
            <a:spLocks noGrp="1"/>
          </p:cNvSpPr>
          <p:nvPr>
            <p:ph type="title" idx="2"/>
          </p:nvPr>
        </p:nvSpPr>
        <p:spPr>
          <a:xfrm>
            <a:off x="311700" y="282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To Facilitate Sleep Routine: Attachment </a:t>
            </a:r>
            <a:endParaRPr/>
          </a:p>
        </p:txBody>
      </p:sp>
      <p:sp>
        <p:nvSpPr>
          <p:cNvPr id="467" name="Google Shape;467;p59"/>
          <p:cNvSpPr txBox="1">
            <a:spLocks noGrp="1"/>
          </p:cNvSpPr>
          <p:nvPr>
            <p:ph type="title"/>
          </p:nvPr>
        </p:nvSpPr>
        <p:spPr>
          <a:xfrm>
            <a:off x="881303" y="1786700"/>
            <a:ext cx="21129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Attachment:</a:t>
            </a:r>
            <a:endParaRPr/>
          </a:p>
        </p:txBody>
      </p:sp>
      <p:sp>
        <p:nvSpPr>
          <p:cNvPr id="468" name="Google Shape;468;p59"/>
          <p:cNvSpPr txBox="1">
            <a:spLocks noGrp="1"/>
          </p:cNvSpPr>
          <p:nvPr>
            <p:ph type="subTitle" idx="1"/>
          </p:nvPr>
        </p:nvSpPr>
        <p:spPr>
          <a:xfrm>
            <a:off x="829700" y="2121750"/>
            <a:ext cx="2216100" cy="90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Fira Sans Condensed"/>
                <a:ea typeface="Fira Sans Condensed"/>
                <a:cs typeface="Fira Sans Condensed"/>
                <a:sym typeface="Fira Sans Condensed"/>
              </a:rPr>
              <a:t>A young child’s tendency to seek nurturance, protection, support, and comfort from a caregiver</a:t>
            </a:r>
            <a:endParaRPr sz="1600">
              <a:latin typeface="Fira Sans Condensed"/>
              <a:ea typeface="Fira Sans Condensed"/>
              <a:cs typeface="Fira Sans Condensed"/>
              <a:sym typeface="Fira Sans Condensed"/>
            </a:endParaRPr>
          </a:p>
          <a:p>
            <a:pPr marL="0" lvl="0" indent="0" algn="ctr" rtl="0">
              <a:spcBef>
                <a:spcPts val="0"/>
              </a:spcBef>
              <a:spcAft>
                <a:spcPts val="0"/>
              </a:spcAft>
              <a:buNone/>
            </a:pPr>
            <a:endParaRPr/>
          </a:p>
          <a:p>
            <a:pPr marL="0" lvl="0" indent="0" algn="ctr" rtl="0">
              <a:spcBef>
                <a:spcPts val="0"/>
              </a:spcBef>
              <a:spcAft>
                <a:spcPts val="0"/>
              </a:spcAft>
              <a:buNone/>
            </a:pPr>
            <a:r>
              <a:rPr lang="en"/>
              <a:t> </a:t>
            </a:r>
            <a:endParaRPr/>
          </a:p>
        </p:txBody>
      </p:sp>
      <p:sp>
        <p:nvSpPr>
          <p:cNvPr id="469" name="Google Shape;469;p59"/>
          <p:cNvSpPr txBox="1">
            <a:spLocks noGrp="1"/>
          </p:cNvSpPr>
          <p:nvPr>
            <p:ph type="title" idx="3"/>
          </p:nvPr>
        </p:nvSpPr>
        <p:spPr>
          <a:xfrm>
            <a:off x="3468063" y="2306450"/>
            <a:ext cx="2642400" cy="185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Attachment and Foster Care: </a:t>
            </a:r>
            <a:endParaRPr/>
          </a:p>
          <a:p>
            <a:pPr marL="0" lvl="0" indent="0" algn="ctr" rtl="0">
              <a:spcBef>
                <a:spcPts val="0"/>
              </a:spcBef>
              <a:spcAft>
                <a:spcPts val="0"/>
              </a:spcAft>
              <a:buNone/>
            </a:pPr>
            <a:r>
              <a:rPr lang="en">
                <a:latin typeface="Fira Sans Condensed"/>
                <a:ea typeface="Fira Sans Condensed"/>
                <a:cs typeface="Fira Sans Condensed"/>
                <a:sym typeface="Fira Sans Condensed"/>
              </a:rPr>
              <a:t>It has been found that children placed before 10 months are more likely develop secure attachment. However, those placed after 10 months were more likely to display insecure behavior when distressed. </a:t>
            </a:r>
            <a:endParaRPr>
              <a:latin typeface="Fira Sans Condensed"/>
              <a:ea typeface="Fira Sans Condensed"/>
              <a:cs typeface="Fira Sans Condensed"/>
              <a:sym typeface="Fira Sans Condensed"/>
            </a:endParaRPr>
          </a:p>
        </p:txBody>
      </p:sp>
      <p:sp>
        <p:nvSpPr>
          <p:cNvPr id="470" name="Google Shape;470;p59"/>
          <p:cNvSpPr txBox="1">
            <a:spLocks noGrp="1"/>
          </p:cNvSpPr>
          <p:nvPr>
            <p:ph type="title" idx="5"/>
          </p:nvPr>
        </p:nvSpPr>
        <p:spPr>
          <a:xfrm>
            <a:off x="6545303" y="1716350"/>
            <a:ext cx="21129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Cycle:</a:t>
            </a:r>
            <a:endParaRPr/>
          </a:p>
        </p:txBody>
      </p:sp>
      <p:sp>
        <p:nvSpPr>
          <p:cNvPr id="471" name="Google Shape;471;p59"/>
          <p:cNvSpPr txBox="1">
            <a:spLocks noGrp="1"/>
          </p:cNvSpPr>
          <p:nvPr>
            <p:ph type="subTitle" idx="6"/>
          </p:nvPr>
        </p:nvSpPr>
        <p:spPr>
          <a:xfrm>
            <a:off x="6607825" y="2121750"/>
            <a:ext cx="2112900" cy="90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Fira Sans Condensed"/>
                <a:ea typeface="Fira Sans Condensed"/>
                <a:cs typeface="Fira Sans Condensed"/>
                <a:sym typeface="Fira Sans Condensed"/>
              </a:rPr>
              <a:t>It was noted that when children avoided their foster parents, the foster parents responded with </a:t>
            </a:r>
            <a:r>
              <a:rPr lang="en" sz="1600" u="sng">
                <a:latin typeface="Fira Sans Condensed"/>
                <a:ea typeface="Fira Sans Condensed"/>
                <a:cs typeface="Fira Sans Condensed"/>
                <a:sym typeface="Fira Sans Condensed"/>
              </a:rPr>
              <a:t>irritability and impatience</a:t>
            </a:r>
            <a:r>
              <a:rPr lang="en" sz="1600">
                <a:latin typeface="Fira Sans Condensed"/>
                <a:ea typeface="Fira Sans Condensed"/>
                <a:cs typeface="Fira Sans Condensed"/>
                <a:sym typeface="Fira Sans Condensed"/>
              </a:rPr>
              <a:t> </a:t>
            </a:r>
            <a:endParaRPr sz="1600">
              <a:latin typeface="Fira Sans Condensed"/>
              <a:ea typeface="Fira Sans Condensed"/>
              <a:cs typeface="Fira Sans Condensed"/>
              <a:sym typeface="Fira Sans Condense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0"/>
          <p:cNvSpPr/>
          <p:nvPr/>
        </p:nvSpPr>
        <p:spPr>
          <a:xfrm>
            <a:off x="3405250" y="712200"/>
            <a:ext cx="23439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0"/>
          <p:cNvSpPr txBox="1">
            <a:spLocks noGrp="1"/>
          </p:cNvSpPr>
          <p:nvPr>
            <p:ph type="title" idx="2"/>
          </p:nvPr>
        </p:nvSpPr>
        <p:spPr>
          <a:xfrm>
            <a:off x="311700" y="282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To Facilitate Sleep Routine: Attachment </a:t>
            </a:r>
            <a:endParaRPr/>
          </a:p>
        </p:txBody>
      </p:sp>
      <p:sp>
        <p:nvSpPr>
          <p:cNvPr id="478" name="Google Shape;478;p60"/>
          <p:cNvSpPr txBox="1">
            <a:spLocks noGrp="1"/>
          </p:cNvSpPr>
          <p:nvPr>
            <p:ph type="title"/>
          </p:nvPr>
        </p:nvSpPr>
        <p:spPr>
          <a:xfrm>
            <a:off x="752850" y="1513575"/>
            <a:ext cx="5088000" cy="2723100"/>
          </a:xfrm>
          <a:prstGeom prst="rect">
            <a:avLst/>
          </a:prstGeom>
        </p:spPr>
        <p:txBody>
          <a:bodyPr spcFirstLastPara="1" wrap="square" lIns="91425" tIns="91425" rIns="91425" bIns="91425" anchor="b" anchorCtr="0">
            <a:noAutofit/>
          </a:bodyPr>
          <a:lstStyle/>
          <a:p>
            <a:pPr marL="457200" lvl="0"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When a foster child enters your home, they have been separated from their comfort person. A caregiver who they go to for protection and support. </a:t>
            </a:r>
            <a:endParaRPr>
              <a:latin typeface="Fira Sans Condensed"/>
              <a:ea typeface="Fira Sans Condensed"/>
              <a:cs typeface="Fira Sans Condensed"/>
              <a:sym typeface="Fira Sans Condensed"/>
            </a:endParaRPr>
          </a:p>
          <a:p>
            <a:pPr marL="457200" lvl="0" indent="0" algn="l" rtl="0">
              <a:spcBef>
                <a:spcPts val="0"/>
              </a:spcBef>
              <a:spcAft>
                <a:spcPts val="0"/>
              </a:spcAft>
              <a:buNone/>
            </a:pPr>
            <a:r>
              <a:rPr lang="en">
                <a:latin typeface="Fira Sans Condensed"/>
                <a:ea typeface="Fira Sans Condensed"/>
                <a:cs typeface="Fira Sans Condensed"/>
                <a:sym typeface="Fira Sans Condensed"/>
              </a:rPr>
              <a:t> </a:t>
            </a:r>
            <a:endParaRPr>
              <a:latin typeface="Fira Sans Condensed"/>
              <a:ea typeface="Fira Sans Condensed"/>
              <a:cs typeface="Fira Sans Condensed"/>
              <a:sym typeface="Fira Sans Condensed"/>
            </a:endParaRPr>
          </a:p>
          <a:p>
            <a:pPr marL="457200" lvl="0"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Forming attachment takes time. It is created through </a:t>
            </a:r>
            <a:r>
              <a:rPr lang="en" u="sng">
                <a:latin typeface="Fira Sans Condensed"/>
                <a:ea typeface="Fira Sans Condensed"/>
                <a:cs typeface="Fira Sans Condensed"/>
                <a:sym typeface="Fira Sans Condensed"/>
              </a:rPr>
              <a:t>trust</a:t>
            </a:r>
            <a:r>
              <a:rPr lang="en">
                <a:latin typeface="Fira Sans Condensed"/>
                <a:ea typeface="Fira Sans Condensed"/>
                <a:cs typeface="Fira Sans Condensed"/>
                <a:sym typeface="Fira Sans Condensed"/>
              </a:rPr>
              <a:t>.</a:t>
            </a:r>
            <a:endParaRPr>
              <a:latin typeface="Fira Sans Condensed"/>
              <a:ea typeface="Fira Sans Condensed"/>
              <a:cs typeface="Fira Sans Condensed"/>
              <a:sym typeface="Fira Sans Condensed"/>
            </a:endParaRPr>
          </a:p>
          <a:p>
            <a:pPr marL="457200" lvl="0" indent="0" algn="l" rtl="0">
              <a:spcBef>
                <a:spcPts val="0"/>
              </a:spcBef>
              <a:spcAft>
                <a:spcPts val="0"/>
              </a:spcAft>
              <a:buNone/>
            </a:pPr>
            <a:endParaRPr>
              <a:latin typeface="Fira Sans Condensed"/>
              <a:ea typeface="Fira Sans Condensed"/>
              <a:cs typeface="Fira Sans Condensed"/>
              <a:sym typeface="Fira Sans Condensed"/>
            </a:endParaRPr>
          </a:p>
          <a:p>
            <a:pPr marL="457200" lvl="0"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A bond is forged through consistently having emotional and physical needs addressed and met. </a:t>
            </a:r>
            <a:endParaRPr>
              <a:latin typeface="Fira Sans Condensed"/>
              <a:ea typeface="Fira Sans Condensed"/>
              <a:cs typeface="Fira Sans Condensed"/>
              <a:sym typeface="Fira Sans Condensed"/>
            </a:endParaRPr>
          </a:p>
        </p:txBody>
      </p:sp>
      <p:sp>
        <p:nvSpPr>
          <p:cNvPr id="479" name="Google Shape;479;p60"/>
          <p:cNvSpPr txBox="1">
            <a:spLocks noGrp="1"/>
          </p:cNvSpPr>
          <p:nvPr>
            <p:ph type="title" idx="5"/>
          </p:nvPr>
        </p:nvSpPr>
        <p:spPr>
          <a:xfrm>
            <a:off x="1682900" y="855550"/>
            <a:ext cx="59865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Foster children often have difficulty articulating what they need.</a:t>
            </a:r>
            <a:endParaRPr/>
          </a:p>
        </p:txBody>
      </p:sp>
      <p:pic>
        <p:nvPicPr>
          <p:cNvPr id="480" name="Google Shape;480;p60"/>
          <p:cNvPicPr preferRelativeResize="0"/>
          <p:nvPr/>
        </p:nvPicPr>
        <p:blipFill>
          <a:blip r:embed="rId3">
            <a:alphaModFix/>
          </a:blip>
          <a:stretch>
            <a:fillRect/>
          </a:stretch>
        </p:blipFill>
        <p:spPr>
          <a:xfrm>
            <a:off x="6306450" y="1929100"/>
            <a:ext cx="2192875" cy="2192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1"/>
          <p:cNvSpPr/>
          <p:nvPr/>
        </p:nvSpPr>
        <p:spPr>
          <a:xfrm>
            <a:off x="3371850" y="712200"/>
            <a:ext cx="24099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1"/>
          <p:cNvSpPr txBox="1">
            <a:spLocks noGrp="1"/>
          </p:cNvSpPr>
          <p:nvPr>
            <p:ph type="title"/>
          </p:nvPr>
        </p:nvSpPr>
        <p:spPr>
          <a:xfrm>
            <a:off x="3165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To Facilitate Your Sleep</a:t>
            </a:r>
            <a:endParaRPr/>
          </a:p>
        </p:txBody>
      </p:sp>
      <p:sp>
        <p:nvSpPr>
          <p:cNvPr id="487" name="Google Shape;487;p61"/>
          <p:cNvSpPr txBox="1">
            <a:spLocks noGrp="1"/>
          </p:cNvSpPr>
          <p:nvPr>
            <p:ph type="subTitle" idx="4294967295"/>
          </p:nvPr>
        </p:nvSpPr>
        <p:spPr>
          <a:xfrm>
            <a:off x="917225" y="1568900"/>
            <a:ext cx="3939000" cy="259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Fira Sans Condensed"/>
              <a:buChar char="●"/>
            </a:pPr>
            <a:r>
              <a:rPr lang="en" sz="1400" u="sng">
                <a:latin typeface="Fira Sans Condensed"/>
                <a:ea typeface="Fira Sans Condensed"/>
                <a:cs typeface="Fira Sans Condensed"/>
                <a:sym typeface="Fira Sans Condensed"/>
              </a:rPr>
              <a:t>If your foster child is not sleeping, you aren’t sleeping</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It is important to model the healthy sleep hygiene you want to see in your foster children.</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A strategy is to have another trusted family member or adult that has been approved watch the child while you take a nap during the day. </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This way you are ready to facilitate your foster child’s bedtime routine at night.  </a:t>
            </a:r>
            <a:endParaRPr sz="1400">
              <a:latin typeface="Fira Sans Condensed"/>
              <a:ea typeface="Fira Sans Condensed"/>
              <a:cs typeface="Fira Sans Condensed"/>
              <a:sym typeface="Fira Sans Condensed"/>
            </a:endParaRPr>
          </a:p>
          <a:p>
            <a:pPr marL="0" lvl="0" indent="0" algn="l" rtl="0">
              <a:spcBef>
                <a:spcPts val="1600"/>
              </a:spcBef>
              <a:spcAft>
                <a:spcPts val="0"/>
              </a:spcAft>
              <a:buNone/>
            </a:pPr>
            <a:endParaRPr sz="1400">
              <a:latin typeface="Fira Sans Condensed"/>
              <a:ea typeface="Fira Sans Condensed"/>
              <a:cs typeface="Fira Sans Condensed"/>
              <a:sym typeface="Fira Sans Condensed"/>
            </a:endParaRPr>
          </a:p>
          <a:p>
            <a:pPr marL="457200" lvl="0" indent="0" algn="r" rtl="0">
              <a:spcBef>
                <a:spcPts val="1600"/>
              </a:spcBef>
              <a:spcAft>
                <a:spcPts val="1600"/>
              </a:spcAft>
              <a:buNone/>
            </a:pPr>
            <a:r>
              <a:rPr lang="en" sz="1400">
                <a:latin typeface="Fira Sans Condensed"/>
                <a:ea typeface="Fira Sans Condensed"/>
                <a:cs typeface="Fira Sans Condensed"/>
                <a:sym typeface="Fira Sans Condensed"/>
              </a:rPr>
              <a:t> </a:t>
            </a:r>
            <a:endParaRPr sz="1400">
              <a:latin typeface="Fira Sans Condensed"/>
              <a:ea typeface="Fira Sans Condensed"/>
              <a:cs typeface="Fira Sans Condensed"/>
              <a:sym typeface="Fira Sans Condensed"/>
            </a:endParaRPr>
          </a:p>
        </p:txBody>
      </p:sp>
      <p:sp>
        <p:nvSpPr>
          <p:cNvPr id="488" name="Google Shape;488;p61"/>
          <p:cNvSpPr txBox="1"/>
          <p:nvPr/>
        </p:nvSpPr>
        <p:spPr>
          <a:xfrm>
            <a:off x="5552475" y="3478750"/>
            <a:ext cx="3001800" cy="10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Fira Sans Condensed"/>
                <a:ea typeface="Fira Sans Condensed"/>
                <a:cs typeface="Fira Sans Condensed"/>
                <a:sym typeface="Fira Sans Condensed"/>
              </a:rPr>
              <a:t>The more you sleep, the more you will be able to fill all of your roles!</a:t>
            </a:r>
            <a:endParaRPr sz="1800" b="1">
              <a:solidFill>
                <a:schemeClr val="dk2"/>
              </a:solidFill>
              <a:latin typeface="Fira Sans Condensed"/>
              <a:ea typeface="Fira Sans Condensed"/>
              <a:cs typeface="Fira Sans Condensed"/>
              <a:sym typeface="Fira Sans Condensed"/>
            </a:endParaRPr>
          </a:p>
        </p:txBody>
      </p:sp>
      <p:pic>
        <p:nvPicPr>
          <p:cNvPr id="489" name="Google Shape;489;p61"/>
          <p:cNvPicPr preferRelativeResize="0"/>
          <p:nvPr/>
        </p:nvPicPr>
        <p:blipFill>
          <a:blip r:embed="rId3">
            <a:alphaModFix/>
          </a:blip>
          <a:stretch>
            <a:fillRect/>
          </a:stretch>
        </p:blipFill>
        <p:spPr>
          <a:xfrm>
            <a:off x="5825800" y="1205800"/>
            <a:ext cx="2123900" cy="2123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2"/>
          <p:cNvSpPr/>
          <p:nvPr/>
        </p:nvSpPr>
        <p:spPr>
          <a:xfrm>
            <a:off x="4524300" y="700050"/>
            <a:ext cx="4619700" cy="374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2"/>
          <p:cNvSpPr txBox="1">
            <a:spLocks noGrp="1"/>
          </p:cNvSpPr>
          <p:nvPr>
            <p:ph type="title"/>
          </p:nvPr>
        </p:nvSpPr>
        <p:spPr>
          <a:xfrm>
            <a:off x="5072050" y="1887475"/>
            <a:ext cx="3603000" cy="231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900"/>
              <a:t>Do’s, Don’ts, and Maybes </a:t>
            </a:r>
            <a:endParaRPr sz="3900"/>
          </a:p>
        </p:txBody>
      </p:sp>
      <p:sp>
        <p:nvSpPr>
          <p:cNvPr id="496" name="Google Shape;496;p62"/>
          <p:cNvSpPr txBox="1">
            <a:spLocks noGrp="1"/>
          </p:cNvSpPr>
          <p:nvPr>
            <p:ph type="title" idx="2"/>
          </p:nvPr>
        </p:nvSpPr>
        <p:spPr>
          <a:xfrm>
            <a:off x="6381950" y="481725"/>
            <a:ext cx="2644800" cy="160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04</a:t>
            </a:r>
            <a:endParaRPr/>
          </a:p>
        </p:txBody>
      </p:sp>
      <p:sp>
        <p:nvSpPr>
          <p:cNvPr id="497" name="Google Shape;497;p62"/>
          <p:cNvSpPr/>
          <p:nvPr/>
        </p:nvSpPr>
        <p:spPr>
          <a:xfrm rot="5400000">
            <a:off x="0" y="0"/>
            <a:ext cx="975900" cy="97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 name="Google Shape;498;p62"/>
          <p:cNvPicPr preferRelativeResize="0"/>
          <p:nvPr/>
        </p:nvPicPr>
        <p:blipFill>
          <a:blip r:embed="rId3">
            <a:alphaModFix/>
          </a:blip>
          <a:stretch>
            <a:fillRect/>
          </a:stretch>
        </p:blipFill>
        <p:spPr>
          <a:xfrm>
            <a:off x="772900" y="1352550"/>
            <a:ext cx="2438400" cy="2438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3"/>
          <p:cNvSpPr/>
          <p:nvPr/>
        </p:nvSpPr>
        <p:spPr>
          <a:xfrm>
            <a:off x="3754325" y="712200"/>
            <a:ext cx="16527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3"/>
          <p:cNvSpPr txBox="1">
            <a:spLocks noGrp="1"/>
          </p:cNvSpPr>
          <p:nvPr>
            <p:ph type="title" idx="2"/>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Co-Sleeping </a:t>
            </a:r>
            <a:endParaRPr/>
          </a:p>
        </p:txBody>
      </p:sp>
      <p:sp>
        <p:nvSpPr>
          <p:cNvPr id="505" name="Google Shape;505;p63"/>
          <p:cNvSpPr/>
          <p:nvPr/>
        </p:nvSpPr>
        <p:spPr>
          <a:xfrm>
            <a:off x="0" y="1710796"/>
            <a:ext cx="4638900" cy="290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3"/>
          <p:cNvSpPr txBox="1">
            <a:spLocks noGrp="1"/>
          </p:cNvSpPr>
          <p:nvPr>
            <p:ph type="title"/>
          </p:nvPr>
        </p:nvSpPr>
        <p:spPr>
          <a:xfrm>
            <a:off x="311699" y="2671675"/>
            <a:ext cx="4209600" cy="4569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None/>
            </a:pPr>
            <a:endParaRPr>
              <a:latin typeface="Fira Sans Condensed"/>
              <a:ea typeface="Fira Sans Condensed"/>
              <a:cs typeface="Fira Sans Condensed"/>
              <a:sym typeface="Fira Sans Condensed"/>
            </a:endParaRPr>
          </a:p>
          <a:p>
            <a:pPr marL="457200" lvl="0" indent="0" algn="l" rtl="0">
              <a:spcBef>
                <a:spcPts val="0"/>
              </a:spcBef>
              <a:spcAft>
                <a:spcPts val="0"/>
              </a:spcAft>
              <a:buNone/>
            </a:pPr>
            <a:endParaRPr>
              <a:latin typeface="Fira Sans Condensed"/>
              <a:ea typeface="Fira Sans Condensed"/>
              <a:cs typeface="Fira Sans Condensed"/>
              <a:sym typeface="Fira Sans Condensed"/>
            </a:endParaRPr>
          </a:p>
        </p:txBody>
      </p:sp>
      <p:sp>
        <p:nvSpPr>
          <p:cNvPr id="507" name="Google Shape;507;p63"/>
          <p:cNvSpPr txBox="1">
            <a:spLocks noGrp="1"/>
          </p:cNvSpPr>
          <p:nvPr>
            <p:ph type="subTitle" idx="1"/>
          </p:nvPr>
        </p:nvSpPr>
        <p:spPr>
          <a:xfrm>
            <a:off x="77900" y="1663925"/>
            <a:ext cx="353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Fira Sans Condensed"/>
                <a:ea typeface="Fira Sans Condensed"/>
                <a:cs typeface="Fira Sans Condensed"/>
                <a:sym typeface="Fira Sans Condensed"/>
              </a:rPr>
              <a:t>As stated by the State of Alabama Department of Human Resources, “co-sleeping or bed-sharing is prohibited”. </a:t>
            </a:r>
            <a:endParaRPr sz="1900">
              <a:latin typeface="Fira Sans Condensed"/>
              <a:ea typeface="Fira Sans Condensed"/>
              <a:cs typeface="Fira Sans Condensed"/>
              <a:sym typeface="Fira Sans Condensed"/>
            </a:endParaRPr>
          </a:p>
          <a:p>
            <a:pPr marL="0" lvl="0" indent="0" algn="l" rtl="0">
              <a:spcBef>
                <a:spcPts val="0"/>
              </a:spcBef>
              <a:spcAft>
                <a:spcPts val="0"/>
              </a:spcAft>
              <a:buNone/>
            </a:pPr>
            <a:endParaRPr sz="1900">
              <a:latin typeface="Fira Sans Condensed"/>
              <a:ea typeface="Fira Sans Condensed"/>
              <a:cs typeface="Fira Sans Condensed"/>
              <a:sym typeface="Fira Sans Condensed"/>
            </a:endParaRPr>
          </a:p>
          <a:p>
            <a:pPr marL="0" lvl="0" indent="0" algn="l" rtl="0">
              <a:spcBef>
                <a:spcPts val="0"/>
              </a:spcBef>
              <a:spcAft>
                <a:spcPts val="0"/>
              </a:spcAft>
              <a:buNone/>
            </a:pPr>
            <a:r>
              <a:rPr lang="en" sz="1900">
                <a:latin typeface="Fira Sans Condensed"/>
                <a:ea typeface="Fira Sans Condensed"/>
                <a:cs typeface="Fira Sans Condensed"/>
                <a:sym typeface="Fira Sans Condensed"/>
              </a:rPr>
              <a:t>Alternatives Include: </a:t>
            </a:r>
            <a:endParaRPr sz="1900">
              <a:latin typeface="Fira Sans Condensed"/>
              <a:ea typeface="Fira Sans Condensed"/>
              <a:cs typeface="Fira Sans Condensed"/>
              <a:sym typeface="Fira Sans Condensed"/>
            </a:endParaRPr>
          </a:p>
          <a:p>
            <a:pPr marL="457200" lvl="0" indent="-349250" algn="l" rtl="0">
              <a:spcBef>
                <a:spcPts val="0"/>
              </a:spcBef>
              <a:spcAft>
                <a:spcPts val="0"/>
              </a:spcAft>
              <a:buSzPts val="1900"/>
              <a:buFont typeface="Fira Sans Condensed"/>
              <a:buChar char="●"/>
            </a:pPr>
            <a:r>
              <a:rPr lang="en" sz="1900">
                <a:latin typeface="Fira Sans Condensed"/>
                <a:ea typeface="Fira Sans Condensed"/>
                <a:cs typeface="Fira Sans Condensed"/>
                <a:sym typeface="Fira Sans Condensed"/>
              </a:rPr>
              <a:t>A warmable stuffie </a:t>
            </a:r>
            <a:endParaRPr sz="1900">
              <a:latin typeface="Fira Sans Condensed"/>
              <a:ea typeface="Fira Sans Condensed"/>
              <a:cs typeface="Fira Sans Condensed"/>
              <a:sym typeface="Fira Sans Condensed"/>
            </a:endParaRPr>
          </a:p>
          <a:p>
            <a:pPr marL="457200" lvl="0" indent="-349250" algn="l" rtl="0">
              <a:spcBef>
                <a:spcPts val="0"/>
              </a:spcBef>
              <a:spcAft>
                <a:spcPts val="0"/>
              </a:spcAft>
              <a:buSzPts val="1900"/>
              <a:buFont typeface="Fira Sans Condensed"/>
              <a:buChar char="●"/>
            </a:pPr>
            <a:r>
              <a:rPr lang="en" sz="1900">
                <a:latin typeface="Fira Sans Condensed"/>
                <a:ea typeface="Fira Sans Condensed"/>
                <a:cs typeface="Fira Sans Condensed"/>
                <a:sym typeface="Fira Sans Condensed"/>
              </a:rPr>
              <a:t>Use a baby monitor</a:t>
            </a:r>
            <a:endParaRPr sz="1900">
              <a:latin typeface="Fira Sans Condensed"/>
              <a:ea typeface="Fira Sans Condensed"/>
              <a:cs typeface="Fira Sans Condensed"/>
              <a:sym typeface="Fira Sans Condensed"/>
            </a:endParaRPr>
          </a:p>
          <a:p>
            <a:pPr marL="457200" lvl="0" indent="-349250" algn="l" rtl="0">
              <a:spcBef>
                <a:spcPts val="0"/>
              </a:spcBef>
              <a:spcAft>
                <a:spcPts val="0"/>
              </a:spcAft>
              <a:buSzPts val="1900"/>
              <a:buFont typeface="Fira Sans Condensed"/>
              <a:buChar char="●"/>
            </a:pPr>
            <a:r>
              <a:rPr lang="en" sz="1900">
                <a:latin typeface="Fira Sans Condensed"/>
                <a:ea typeface="Fira Sans Condensed"/>
                <a:cs typeface="Fira Sans Condensed"/>
                <a:sym typeface="Fira Sans Condensed"/>
              </a:rPr>
              <a:t>Go to them when they awaken and comfort them </a:t>
            </a:r>
            <a:endParaRPr sz="1900">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endParaRPr sz="1900">
              <a:latin typeface="Fira Sans Condensed"/>
              <a:ea typeface="Fira Sans Condensed"/>
              <a:cs typeface="Fira Sans Condensed"/>
              <a:sym typeface="Fira Sans Condensed"/>
            </a:endParaRPr>
          </a:p>
          <a:p>
            <a:pPr marL="0" lvl="0" indent="0" algn="l" rtl="0">
              <a:spcBef>
                <a:spcPts val="0"/>
              </a:spcBef>
              <a:spcAft>
                <a:spcPts val="0"/>
              </a:spcAft>
              <a:buNone/>
            </a:pPr>
            <a:r>
              <a:rPr lang="en" sz="1900">
                <a:latin typeface="Fira Sans Condensed"/>
                <a:ea typeface="Fira Sans Condensed"/>
                <a:cs typeface="Fira Sans Condensed"/>
                <a:sym typeface="Fira Sans Condensed"/>
              </a:rPr>
              <a:t> </a:t>
            </a:r>
            <a:endParaRPr sz="1900">
              <a:latin typeface="Fira Sans Condensed"/>
              <a:ea typeface="Fira Sans Condensed"/>
              <a:cs typeface="Fira Sans Condensed"/>
              <a:sym typeface="Fira Sans Condensed"/>
            </a:endParaRPr>
          </a:p>
        </p:txBody>
      </p:sp>
      <p:pic>
        <p:nvPicPr>
          <p:cNvPr id="508" name="Google Shape;508;p63"/>
          <p:cNvPicPr preferRelativeResize="0"/>
          <p:nvPr/>
        </p:nvPicPr>
        <p:blipFill>
          <a:blip r:embed="rId3">
            <a:alphaModFix/>
          </a:blip>
          <a:stretch>
            <a:fillRect/>
          </a:stretch>
        </p:blipFill>
        <p:spPr>
          <a:xfrm>
            <a:off x="5608450" y="1340675"/>
            <a:ext cx="1455625" cy="1219200"/>
          </a:xfrm>
          <a:prstGeom prst="rect">
            <a:avLst/>
          </a:prstGeom>
          <a:noFill/>
          <a:ln>
            <a:noFill/>
          </a:ln>
        </p:spPr>
      </p:pic>
      <p:pic>
        <p:nvPicPr>
          <p:cNvPr id="509" name="Google Shape;509;p63"/>
          <p:cNvPicPr preferRelativeResize="0"/>
          <p:nvPr/>
        </p:nvPicPr>
        <p:blipFill>
          <a:blip r:embed="rId4">
            <a:alphaModFix/>
          </a:blip>
          <a:stretch>
            <a:fillRect/>
          </a:stretch>
        </p:blipFill>
        <p:spPr>
          <a:xfrm>
            <a:off x="7260475" y="2483300"/>
            <a:ext cx="1219200" cy="1219200"/>
          </a:xfrm>
          <a:prstGeom prst="rect">
            <a:avLst/>
          </a:prstGeom>
          <a:noFill/>
          <a:ln>
            <a:noFill/>
          </a:ln>
        </p:spPr>
      </p:pic>
      <p:pic>
        <p:nvPicPr>
          <p:cNvPr id="510" name="Google Shape;510;p63"/>
          <p:cNvPicPr preferRelativeResize="0"/>
          <p:nvPr/>
        </p:nvPicPr>
        <p:blipFill>
          <a:blip r:embed="rId5">
            <a:alphaModFix/>
          </a:blip>
          <a:stretch>
            <a:fillRect/>
          </a:stretch>
        </p:blipFill>
        <p:spPr>
          <a:xfrm>
            <a:off x="5407025" y="3128575"/>
            <a:ext cx="1219200" cy="1219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4"/>
          <p:cNvSpPr/>
          <p:nvPr/>
        </p:nvSpPr>
        <p:spPr>
          <a:xfrm>
            <a:off x="3754325" y="712200"/>
            <a:ext cx="16527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4"/>
          <p:cNvSpPr txBox="1">
            <a:spLocks noGrp="1"/>
          </p:cNvSpPr>
          <p:nvPr>
            <p:ph type="title" idx="2"/>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Melatonin</a:t>
            </a:r>
            <a:endParaRPr/>
          </a:p>
        </p:txBody>
      </p:sp>
      <p:sp>
        <p:nvSpPr>
          <p:cNvPr id="517" name="Google Shape;517;p64"/>
          <p:cNvSpPr/>
          <p:nvPr/>
        </p:nvSpPr>
        <p:spPr>
          <a:xfrm>
            <a:off x="0" y="1710796"/>
            <a:ext cx="4638900" cy="290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4"/>
          <p:cNvSpPr txBox="1">
            <a:spLocks noGrp="1"/>
          </p:cNvSpPr>
          <p:nvPr>
            <p:ph type="title"/>
          </p:nvPr>
        </p:nvSpPr>
        <p:spPr>
          <a:xfrm>
            <a:off x="311699" y="2671675"/>
            <a:ext cx="4209600" cy="4569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None/>
            </a:pPr>
            <a:endParaRPr>
              <a:latin typeface="Fira Sans Condensed"/>
              <a:ea typeface="Fira Sans Condensed"/>
              <a:cs typeface="Fira Sans Condensed"/>
              <a:sym typeface="Fira Sans Condensed"/>
            </a:endParaRPr>
          </a:p>
          <a:p>
            <a:pPr marL="457200" lvl="0" indent="0" algn="l" rtl="0">
              <a:spcBef>
                <a:spcPts val="0"/>
              </a:spcBef>
              <a:spcAft>
                <a:spcPts val="0"/>
              </a:spcAft>
              <a:buNone/>
            </a:pPr>
            <a:endParaRPr>
              <a:latin typeface="Fira Sans Condensed"/>
              <a:ea typeface="Fira Sans Condensed"/>
              <a:cs typeface="Fira Sans Condensed"/>
              <a:sym typeface="Fira Sans Condensed"/>
            </a:endParaRPr>
          </a:p>
        </p:txBody>
      </p:sp>
      <p:sp>
        <p:nvSpPr>
          <p:cNvPr id="519" name="Google Shape;519;p64"/>
          <p:cNvSpPr txBox="1">
            <a:spLocks noGrp="1"/>
          </p:cNvSpPr>
          <p:nvPr>
            <p:ph type="subTitle" idx="1"/>
          </p:nvPr>
        </p:nvSpPr>
        <p:spPr>
          <a:xfrm>
            <a:off x="70075" y="1710800"/>
            <a:ext cx="4568700" cy="5727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Font typeface="Fira Sans Condensed"/>
              <a:buChar char="●"/>
            </a:pPr>
            <a:r>
              <a:rPr lang="en" sz="1900">
                <a:latin typeface="Fira Sans Condensed"/>
                <a:ea typeface="Fira Sans Condensed"/>
                <a:cs typeface="Fira Sans Condensed"/>
                <a:sym typeface="Fira Sans Condensed"/>
              </a:rPr>
              <a:t>Melatonin, in supplement form, can be given as a sleep aid.</a:t>
            </a:r>
            <a:endParaRPr sz="1900">
              <a:latin typeface="Fira Sans Condensed"/>
              <a:ea typeface="Fira Sans Condensed"/>
              <a:cs typeface="Fira Sans Condensed"/>
              <a:sym typeface="Fira Sans Condensed"/>
            </a:endParaRPr>
          </a:p>
          <a:p>
            <a:pPr marL="457200" lvl="0" indent="-349250" algn="l" rtl="0">
              <a:spcBef>
                <a:spcPts val="0"/>
              </a:spcBef>
              <a:spcAft>
                <a:spcPts val="0"/>
              </a:spcAft>
              <a:buSzPts val="1900"/>
              <a:buFont typeface="Fira Sans Condensed"/>
              <a:buChar char="●"/>
            </a:pPr>
            <a:r>
              <a:rPr lang="en" sz="1900">
                <a:latin typeface="Fira Sans Condensed"/>
                <a:ea typeface="Fira Sans Condensed"/>
                <a:cs typeface="Fira Sans Condensed"/>
                <a:sym typeface="Fira Sans Condensed"/>
              </a:rPr>
              <a:t>It is required for there to be a doctors note. This supplement has to be dosed correctly.</a:t>
            </a:r>
            <a:endParaRPr sz="1900">
              <a:latin typeface="Fira Sans Condensed"/>
              <a:ea typeface="Fira Sans Condensed"/>
              <a:cs typeface="Fira Sans Condensed"/>
              <a:sym typeface="Fira Sans Condensed"/>
            </a:endParaRPr>
          </a:p>
          <a:p>
            <a:pPr marL="457200" lvl="0" indent="-349250" algn="l" rtl="0">
              <a:spcBef>
                <a:spcPts val="0"/>
              </a:spcBef>
              <a:spcAft>
                <a:spcPts val="0"/>
              </a:spcAft>
              <a:buSzPts val="1900"/>
              <a:buFont typeface="Fira Sans Condensed"/>
              <a:buChar char="●"/>
            </a:pPr>
            <a:r>
              <a:rPr lang="en" sz="1900">
                <a:latin typeface="Fira Sans Condensed"/>
                <a:ea typeface="Fira Sans Condensed"/>
                <a:cs typeface="Fira Sans Condensed"/>
                <a:sym typeface="Fira Sans Condensed"/>
              </a:rPr>
              <a:t>Instead, encourage melatonin to be naturally produced via the change in lighting (dimming the lights, no blue light). </a:t>
            </a:r>
            <a:endParaRPr sz="1900">
              <a:latin typeface="Fira Sans Condensed"/>
              <a:ea typeface="Fira Sans Condensed"/>
              <a:cs typeface="Fira Sans Condensed"/>
              <a:sym typeface="Fira Sans Condensed"/>
            </a:endParaRPr>
          </a:p>
          <a:p>
            <a:pPr marL="914400" lvl="0" indent="0" algn="l" rtl="0">
              <a:spcBef>
                <a:spcPts val="0"/>
              </a:spcBef>
              <a:spcAft>
                <a:spcPts val="0"/>
              </a:spcAft>
              <a:buNone/>
            </a:pPr>
            <a:endParaRPr sz="1900">
              <a:latin typeface="Fira Sans Condensed"/>
              <a:ea typeface="Fira Sans Condensed"/>
              <a:cs typeface="Fira Sans Condensed"/>
              <a:sym typeface="Fira Sans Condensed"/>
            </a:endParaRPr>
          </a:p>
          <a:p>
            <a:pPr marL="0" lvl="0" indent="0" algn="l" rtl="0">
              <a:spcBef>
                <a:spcPts val="0"/>
              </a:spcBef>
              <a:spcAft>
                <a:spcPts val="0"/>
              </a:spcAft>
              <a:buNone/>
            </a:pPr>
            <a:endParaRPr sz="1900">
              <a:latin typeface="Fira Sans Condensed"/>
              <a:ea typeface="Fira Sans Condensed"/>
              <a:cs typeface="Fira Sans Condensed"/>
              <a:sym typeface="Fira Sans Condensed"/>
            </a:endParaRPr>
          </a:p>
          <a:p>
            <a:pPr marL="0" lvl="0" indent="0" algn="l" rtl="0">
              <a:spcBef>
                <a:spcPts val="0"/>
              </a:spcBef>
              <a:spcAft>
                <a:spcPts val="0"/>
              </a:spcAft>
              <a:buNone/>
            </a:pPr>
            <a:r>
              <a:rPr lang="en" sz="1900">
                <a:latin typeface="Fira Sans Condensed"/>
                <a:ea typeface="Fira Sans Condensed"/>
                <a:cs typeface="Fira Sans Condensed"/>
                <a:sym typeface="Fira Sans Condensed"/>
              </a:rPr>
              <a:t> </a:t>
            </a:r>
            <a:endParaRPr sz="1900">
              <a:latin typeface="Fira Sans Condensed"/>
              <a:ea typeface="Fira Sans Condensed"/>
              <a:cs typeface="Fira Sans Condensed"/>
              <a:sym typeface="Fira Sans Condensed"/>
            </a:endParaRPr>
          </a:p>
        </p:txBody>
      </p:sp>
      <p:pic>
        <p:nvPicPr>
          <p:cNvPr id="520" name="Google Shape;520;p64"/>
          <p:cNvPicPr preferRelativeResize="0"/>
          <p:nvPr/>
        </p:nvPicPr>
        <p:blipFill>
          <a:blip r:embed="rId3">
            <a:alphaModFix/>
          </a:blip>
          <a:stretch>
            <a:fillRect/>
          </a:stretch>
        </p:blipFill>
        <p:spPr>
          <a:xfrm>
            <a:off x="5724200" y="1680925"/>
            <a:ext cx="2438400" cy="2438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5"/>
          <p:cNvSpPr/>
          <p:nvPr/>
        </p:nvSpPr>
        <p:spPr>
          <a:xfrm>
            <a:off x="3754325" y="712200"/>
            <a:ext cx="16527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5"/>
          <p:cNvSpPr txBox="1">
            <a:spLocks noGrp="1"/>
          </p:cNvSpPr>
          <p:nvPr>
            <p:ph type="title" idx="2"/>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“Behavioral” Interventions</a:t>
            </a:r>
            <a:endParaRPr/>
          </a:p>
        </p:txBody>
      </p:sp>
      <p:sp>
        <p:nvSpPr>
          <p:cNvPr id="527" name="Google Shape;527;p65"/>
          <p:cNvSpPr/>
          <p:nvPr/>
        </p:nvSpPr>
        <p:spPr>
          <a:xfrm>
            <a:off x="0" y="1710796"/>
            <a:ext cx="4638900" cy="290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5"/>
          <p:cNvSpPr txBox="1">
            <a:spLocks noGrp="1"/>
          </p:cNvSpPr>
          <p:nvPr>
            <p:ph type="title"/>
          </p:nvPr>
        </p:nvSpPr>
        <p:spPr>
          <a:xfrm>
            <a:off x="311699" y="2671675"/>
            <a:ext cx="4209600" cy="4569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None/>
            </a:pPr>
            <a:endParaRPr>
              <a:latin typeface="Fira Sans Condensed"/>
              <a:ea typeface="Fira Sans Condensed"/>
              <a:cs typeface="Fira Sans Condensed"/>
              <a:sym typeface="Fira Sans Condensed"/>
            </a:endParaRPr>
          </a:p>
          <a:p>
            <a:pPr marL="457200" lvl="0" indent="0" algn="l" rtl="0">
              <a:spcBef>
                <a:spcPts val="0"/>
              </a:spcBef>
              <a:spcAft>
                <a:spcPts val="0"/>
              </a:spcAft>
              <a:buNone/>
            </a:pPr>
            <a:endParaRPr>
              <a:latin typeface="Fira Sans Condensed"/>
              <a:ea typeface="Fira Sans Condensed"/>
              <a:cs typeface="Fira Sans Condensed"/>
              <a:sym typeface="Fira Sans Condensed"/>
            </a:endParaRPr>
          </a:p>
        </p:txBody>
      </p:sp>
      <p:sp>
        <p:nvSpPr>
          <p:cNvPr id="529" name="Google Shape;529;p65"/>
          <p:cNvSpPr txBox="1">
            <a:spLocks noGrp="1"/>
          </p:cNvSpPr>
          <p:nvPr>
            <p:ph type="subTitle" idx="1"/>
          </p:nvPr>
        </p:nvSpPr>
        <p:spPr>
          <a:xfrm>
            <a:off x="35100" y="1710800"/>
            <a:ext cx="4713300" cy="5727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Font typeface="Fira Sans Condensed"/>
              <a:buChar char="●"/>
            </a:pPr>
            <a:r>
              <a:rPr lang="en" sz="1900">
                <a:latin typeface="Fira Sans Condensed"/>
                <a:ea typeface="Fira Sans Condensed"/>
                <a:cs typeface="Fira Sans Condensed"/>
                <a:sym typeface="Fira Sans Condensed"/>
              </a:rPr>
              <a:t>Specifically, contingency methods or a set of rules, instructions, directions to gain access to a desired object or activity. </a:t>
            </a:r>
            <a:endParaRPr sz="1900">
              <a:latin typeface="Fira Sans Condensed"/>
              <a:ea typeface="Fira Sans Condensed"/>
              <a:cs typeface="Fira Sans Condensed"/>
              <a:sym typeface="Fira Sans Condensed"/>
            </a:endParaRPr>
          </a:p>
          <a:p>
            <a:pPr marL="457200" lvl="0" indent="-349250" algn="l" rtl="0">
              <a:spcBef>
                <a:spcPts val="0"/>
              </a:spcBef>
              <a:spcAft>
                <a:spcPts val="0"/>
              </a:spcAft>
              <a:buSzPts val="1900"/>
              <a:buFont typeface="Fira Sans Condensed"/>
              <a:buChar char="●"/>
            </a:pPr>
            <a:r>
              <a:rPr lang="en" sz="1900">
                <a:latin typeface="Fira Sans Condensed"/>
                <a:ea typeface="Fira Sans Condensed"/>
                <a:cs typeface="Fira Sans Condensed"/>
                <a:sym typeface="Fira Sans Condensed"/>
              </a:rPr>
              <a:t>Caution should be used when promoting these for foster children as all behavior is communication and serves a purpose. </a:t>
            </a:r>
            <a:endParaRPr sz="1900">
              <a:latin typeface="Fira Sans Condensed"/>
              <a:ea typeface="Fira Sans Condensed"/>
              <a:cs typeface="Fira Sans Condensed"/>
              <a:sym typeface="Fira Sans Condensed"/>
            </a:endParaRPr>
          </a:p>
          <a:p>
            <a:pPr marL="457200" lvl="0" indent="-349250" algn="l" rtl="0">
              <a:spcBef>
                <a:spcPts val="0"/>
              </a:spcBef>
              <a:spcAft>
                <a:spcPts val="0"/>
              </a:spcAft>
              <a:buSzPts val="1900"/>
              <a:buFont typeface="Fira Sans Condensed"/>
              <a:buChar char="●"/>
            </a:pPr>
            <a:r>
              <a:rPr lang="en" sz="1900">
                <a:latin typeface="Fira Sans Condensed"/>
                <a:ea typeface="Fira Sans Condensed"/>
                <a:cs typeface="Fira Sans Condensed"/>
                <a:sym typeface="Fira Sans Condensed"/>
              </a:rPr>
              <a:t>Think of what behavior you are actually encouraging!</a:t>
            </a:r>
            <a:endParaRPr sz="1900">
              <a:latin typeface="Fira Sans Condensed"/>
              <a:ea typeface="Fira Sans Condensed"/>
              <a:cs typeface="Fira Sans Condensed"/>
              <a:sym typeface="Fira Sans Condensed"/>
            </a:endParaRPr>
          </a:p>
          <a:p>
            <a:pPr marL="914400" lvl="0" indent="0" algn="l" rtl="0">
              <a:spcBef>
                <a:spcPts val="0"/>
              </a:spcBef>
              <a:spcAft>
                <a:spcPts val="0"/>
              </a:spcAft>
              <a:buNone/>
            </a:pPr>
            <a:endParaRPr sz="1900">
              <a:latin typeface="Fira Sans Condensed"/>
              <a:ea typeface="Fira Sans Condensed"/>
              <a:cs typeface="Fira Sans Condensed"/>
              <a:sym typeface="Fira Sans Condensed"/>
            </a:endParaRPr>
          </a:p>
          <a:p>
            <a:pPr marL="914400" lvl="0" indent="0" algn="l" rtl="0">
              <a:spcBef>
                <a:spcPts val="0"/>
              </a:spcBef>
              <a:spcAft>
                <a:spcPts val="0"/>
              </a:spcAft>
              <a:buNone/>
            </a:pPr>
            <a:endParaRPr sz="1900">
              <a:latin typeface="Fira Sans Condensed"/>
              <a:ea typeface="Fira Sans Condensed"/>
              <a:cs typeface="Fira Sans Condensed"/>
              <a:sym typeface="Fira Sans Condensed"/>
            </a:endParaRPr>
          </a:p>
          <a:p>
            <a:pPr marL="0" lvl="0" indent="0" algn="l" rtl="0">
              <a:spcBef>
                <a:spcPts val="0"/>
              </a:spcBef>
              <a:spcAft>
                <a:spcPts val="0"/>
              </a:spcAft>
              <a:buNone/>
            </a:pPr>
            <a:endParaRPr sz="1900">
              <a:latin typeface="Fira Sans Condensed"/>
              <a:ea typeface="Fira Sans Condensed"/>
              <a:cs typeface="Fira Sans Condensed"/>
              <a:sym typeface="Fira Sans Condensed"/>
            </a:endParaRPr>
          </a:p>
          <a:p>
            <a:pPr marL="0" lvl="0" indent="0" algn="l" rtl="0">
              <a:spcBef>
                <a:spcPts val="0"/>
              </a:spcBef>
              <a:spcAft>
                <a:spcPts val="0"/>
              </a:spcAft>
              <a:buNone/>
            </a:pPr>
            <a:r>
              <a:rPr lang="en" sz="1900">
                <a:latin typeface="Fira Sans Condensed"/>
                <a:ea typeface="Fira Sans Condensed"/>
                <a:cs typeface="Fira Sans Condensed"/>
                <a:sym typeface="Fira Sans Condensed"/>
              </a:rPr>
              <a:t> </a:t>
            </a:r>
            <a:endParaRPr sz="1900">
              <a:latin typeface="Fira Sans Condensed"/>
              <a:ea typeface="Fira Sans Condensed"/>
              <a:cs typeface="Fira Sans Condensed"/>
              <a:sym typeface="Fira Sans Condensed"/>
            </a:endParaRPr>
          </a:p>
        </p:txBody>
      </p:sp>
      <p:pic>
        <p:nvPicPr>
          <p:cNvPr id="530" name="Google Shape;530;p65"/>
          <p:cNvPicPr preferRelativeResize="0"/>
          <p:nvPr/>
        </p:nvPicPr>
        <p:blipFill>
          <a:blip r:embed="rId3">
            <a:alphaModFix/>
          </a:blip>
          <a:stretch>
            <a:fillRect/>
          </a:stretch>
        </p:blipFill>
        <p:spPr>
          <a:xfrm>
            <a:off x="5874025" y="1581500"/>
            <a:ext cx="2438400" cy="2438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6"/>
          <p:cNvSpPr/>
          <p:nvPr/>
        </p:nvSpPr>
        <p:spPr>
          <a:xfrm>
            <a:off x="3962600" y="712200"/>
            <a:ext cx="12378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6"/>
          <p:cNvSpPr txBox="1">
            <a:spLocks noGrp="1"/>
          </p:cNvSpPr>
          <p:nvPr>
            <p:ph type="title" idx="2"/>
          </p:nvPr>
        </p:nvSpPr>
        <p:spPr>
          <a:xfrm>
            <a:off x="311700" y="282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Scenario # 1 </a:t>
            </a:r>
            <a:endParaRPr/>
          </a:p>
        </p:txBody>
      </p:sp>
      <p:sp>
        <p:nvSpPr>
          <p:cNvPr id="537" name="Google Shape;537;p66"/>
          <p:cNvSpPr txBox="1"/>
          <p:nvPr/>
        </p:nvSpPr>
        <p:spPr>
          <a:xfrm>
            <a:off x="596575" y="1365075"/>
            <a:ext cx="3642000" cy="26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Samantha is a new foster child in your home who is having a hard time going to sleep. She is constantly on her tablet and tends to stay up past her bedtime. Recently, she has been going to bed at different times every night. She starts her routine and then forgets what exactly she needs to do.</a:t>
            </a:r>
            <a:endParaRPr sz="1800">
              <a:solidFill>
                <a:schemeClr val="dk2"/>
              </a:solidFill>
              <a:latin typeface="Fira Sans Condensed"/>
              <a:ea typeface="Fira Sans Condensed"/>
              <a:cs typeface="Fira Sans Condensed"/>
              <a:sym typeface="Fira Sans Condensed"/>
            </a:endParaRPr>
          </a:p>
        </p:txBody>
      </p:sp>
      <p:sp>
        <p:nvSpPr>
          <p:cNvPr id="538" name="Google Shape;538;p66"/>
          <p:cNvSpPr txBox="1"/>
          <p:nvPr/>
        </p:nvSpPr>
        <p:spPr>
          <a:xfrm>
            <a:off x="4691850" y="1365075"/>
            <a:ext cx="4173300" cy="8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What strategies discussed can you apply to aid in Samatha’s sleep from this Module? </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p:txBody>
      </p:sp>
      <p:sp>
        <p:nvSpPr>
          <p:cNvPr id="539" name="Google Shape;539;p66"/>
          <p:cNvSpPr txBox="1"/>
          <p:nvPr/>
        </p:nvSpPr>
        <p:spPr>
          <a:xfrm>
            <a:off x="4730925" y="2256025"/>
            <a:ext cx="3813900" cy="2164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Fira Sans Condensed Light"/>
              <a:buChar char="●"/>
            </a:pPr>
            <a:r>
              <a:rPr lang="en" sz="1800">
                <a:solidFill>
                  <a:schemeClr val="dk2"/>
                </a:solidFill>
                <a:latin typeface="Fira Sans Condensed Light"/>
                <a:ea typeface="Fira Sans Condensed Light"/>
                <a:cs typeface="Fira Sans Condensed Light"/>
                <a:sym typeface="Fira Sans Condensed Light"/>
              </a:rPr>
              <a:t>Limit Blue Light or Blue Light Glasses</a:t>
            </a:r>
            <a:endParaRPr sz="1800">
              <a:solidFill>
                <a:schemeClr val="dk2"/>
              </a:solidFill>
              <a:latin typeface="Fira Sans Condensed Light"/>
              <a:ea typeface="Fira Sans Condensed Light"/>
              <a:cs typeface="Fira Sans Condensed Light"/>
              <a:sym typeface="Fira Sans Condensed Light"/>
            </a:endParaRPr>
          </a:p>
          <a:p>
            <a:pPr marL="457200" lvl="0" indent="-342900" algn="l" rtl="0">
              <a:spcBef>
                <a:spcPts val="0"/>
              </a:spcBef>
              <a:spcAft>
                <a:spcPts val="0"/>
              </a:spcAft>
              <a:buClr>
                <a:schemeClr val="dk2"/>
              </a:buClr>
              <a:buSzPts val="1800"/>
              <a:buFont typeface="Fira Sans Condensed Light"/>
              <a:buChar char="●"/>
            </a:pPr>
            <a:r>
              <a:rPr lang="en" sz="1800">
                <a:solidFill>
                  <a:schemeClr val="dk2"/>
                </a:solidFill>
                <a:latin typeface="Fira Sans Condensed Light"/>
                <a:ea typeface="Fira Sans Condensed Light"/>
                <a:cs typeface="Fira Sans Condensed Light"/>
                <a:sym typeface="Fira Sans Condensed Light"/>
              </a:rPr>
              <a:t>Consistent Routine with a visual schedule</a:t>
            </a:r>
            <a:endParaRPr sz="1800">
              <a:solidFill>
                <a:schemeClr val="dk2"/>
              </a:solidFill>
              <a:latin typeface="Fira Sans Condensed Light"/>
              <a:ea typeface="Fira Sans Condensed Light"/>
              <a:cs typeface="Fira Sans Condensed Light"/>
              <a:sym typeface="Fira Sans Condensed Light"/>
            </a:endParaRPr>
          </a:p>
          <a:p>
            <a:pPr marL="457200" lvl="0" indent="-342900" algn="l" rtl="0">
              <a:spcBef>
                <a:spcPts val="0"/>
              </a:spcBef>
              <a:spcAft>
                <a:spcPts val="0"/>
              </a:spcAft>
              <a:buClr>
                <a:schemeClr val="dk2"/>
              </a:buClr>
              <a:buSzPts val="1800"/>
              <a:buFont typeface="Fira Sans Condensed Light"/>
              <a:buChar char="●"/>
            </a:pPr>
            <a:r>
              <a:rPr lang="en" sz="1800">
                <a:solidFill>
                  <a:schemeClr val="dk2"/>
                </a:solidFill>
                <a:latin typeface="Fira Sans Condensed Light"/>
                <a:ea typeface="Fira Sans Condensed Light"/>
                <a:cs typeface="Fira Sans Condensed Light"/>
                <a:sym typeface="Fira Sans Condensed Light"/>
              </a:rPr>
              <a:t>Lavender, limiting noise, ensuring a cooler temperature during sleep. </a:t>
            </a:r>
            <a:endParaRPr sz="1800">
              <a:solidFill>
                <a:schemeClr val="dk2"/>
              </a:solidFill>
              <a:latin typeface="Fira Sans Condensed Light"/>
              <a:ea typeface="Fira Sans Condensed Light"/>
              <a:cs typeface="Fira Sans Condensed Light"/>
              <a:sym typeface="Fira Sans Condensed Light"/>
            </a:endParaRPr>
          </a:p>
        </p:txBody>
      </p:sp>
      <p:pic>
        <p:nvPicPr>
          <p:cNvPr id="540" name="Google Shape;540;p66"/>
          <p:cNvPicPr preferRelativeResize="0"/>
          <p:nvPr/>
        </p:nvPicPr>
        <p:blipFill>
          <a:blip r:embed="rId3">
            <a:alphaModFix/>
          </a:blip>
          <a:stretch>
            <a:fillRect/>
          </a:stretch>
        </p:blipFill>
        <p:spPr>
          <a:xfrm>
            <a:off x="7784575" y="91325"/>
            <a:ext cx="1219200" cy="121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7"/>
          <p:cNvSpPr/>
          <p:nvPr/>
        </p:nvSpPr>
        <p:spPr>
          <a:xfrm>
            <a:off x="3962600" y="712200"/>
            <a:ext cx="12378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7"/>
          <p:cNvSpPr txBox="1">
            <a:spLocks noGrp="1"/>
          </p:cNvSpPr>
          <p:nvPr>
            <p:ph type="title" idx="2"/>
          </p:nvPr>
        </p:nvSpPr>
        <p:spPr>
          <a:xfrm>
            <a:off x="311700" y="282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Scenario # 2 </a:t>
            </a:r>
            <a:endParaRPr/>
          </a:p>
        </p:txBody>
      </p:sp>
      <p:sp>
        <p:nvSpPr>
          <p:cNvPr id="547" name="Google Shape;547;p67"/>
          <p:cNvSpPr txBox="1"/>
          <p:nvPr/>
        </p:nvSpPr>
        <p:spPr>
          <a:xfrm>
            <a:off x="585975" y="1747825"/>
            <a:ext cx="3642000" cy="26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Tristen is a foster child who is fearful of sleeping alone. He does not want you to leave the room after bedtime. He often responds “what if monsters get me?” or “what if I need you?” </a:t>
            </a:r>
            <a:endParaRPr sz="1800">
              <a:solidFill>
                <a:schemeClr val="dk2"/>
              </a:solidFill>
              <a:latin typeface="Fira Sans Condensed"/>
              <a:ea typeface="Fira Sans Condensed"/>
              <a:cs typeface="Fira Sans Condensed"/>
              <a:sym typeface="Fira Sans Condensed"/>
            </a:endParaRPr>
          </a:p>
        </p:txBody>
      </p:sp>
      <p:sp>
        <p:nvSpPr>
          <p:cNvPr id="548" name="Google Shape;548;p67"/>
          <p:cNvSpPr txBox="1"/>
          <p:nvPr/>
        </p:nvSpPr>
        <p:spPr>
          <a:xfrm>
            <a:off x="4691850" y="1365075"/>
            <a:ext cx="4173300" cy="8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What strategies discussed can you apply to aid in Tristen’s sleep from this Module? </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p:txBody>
      </p:sp>
      <p:sp>
        <p:nvSpPr>
          <p:cNvPr id="549" name="Google Shape;549;p67"/>
          <p:cNvSpPr txBox="1"/>
          <p:nvPr/>
        </p:nvSpPr>
        <p:spPr>
          <a:xfrm>
            <a:off x="4949750" y="2256025"/>
            <a:ext cx="3813900" cy="2164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Fira Sans Condensed Light"/>
              <a:buChar char="●"/>
            </a:pPr>
            <a:r>
              <a:rPr lang="en" sz="1800">
                <a:solidFill>
                  <a:schemeClr val="dk2"/>
                </a:solidFill>
                <a:latin typeface="Fira Sans Condensed Light"/>
                <a:ea typeface="Fira Sans Condensed Light"/>
                <a:cs typeface="Fira Sans Condensed Light"/>
                <a:sym typeface="Fira Sans Condensed Light"/>
              </a:rPr>
              <a:t>Modified “camping out” method </a:t>
            </a:r>
            <a:endParaRPr sz="1800">
              <a:solidFill>
                <a:schemeClr val="dk2"/>
              </a:solidFill>
              <a:latin typeface="Fira Sans Condensed Light"/>
              <a:ea typeface="Fira Sans Condensed Light"/>
              <a:cs typeface="Fira Sans Condensed Light"/>
              <a:sym typeface="Fira Sans Condensed Light"/>
            </a:endParaRPr>
          </a:p>
          <a:p>
            <a:pPr marL="457200" lvl="0" indent="-342900" algn="l" rtl="0">
              <a:spcBef>
                <a:spcPts val="0"/>
              </a:spcBef>
              <a:spcAft>
                <a:spcPts val="0"/>
              </a:spcAft>
              <a:buClr>
                <a:schemeClr val="dk2"/>
              </a:buClr>
              <a:buSzPts val="1800"/>
              <a:buFont typeface="Fira Sans Condensed Light"/>
              <a:buChar char="●"/>
            </a:pPr>
            <a:r>
              <a:rPr lang="en" sz="1800">
                <a:solidFill>
                  <a:schemeClr val="dk2"/>
                </a:solidFill>
                <a:latin typeface="Fira Sans Condensed Light"/>
                <a:ea typeface="Fira Sans Condensed Light"/>
                <a:cs typeface="Fira Sans Condensed Light"/>
                <a:sym typeface="Fira Sans Condensed Light"/>
              </a:rPr>
              <a:t>Social Story </a:t>
            </a:r>
            <a:endParaRPr sz="1800">
              <a:solidFill>
                <a:schemeClr val="dk2"/>
              </a:solidFill>
              <a:latin typeface="Fira Sans Condensed Light"/>
              <a:ea typeface="Fira Sans Condensed Light"/>
              <a:cs typeface="Fira Sans Condensed Light"/>
              <a:sym typeface="Fira Sans Condensed Light"/>
            </a:endParaRPr>
          </a:p>
          <a:p>
            <a:pPr marL="457200" lvl="0" indent="-342900" algn="l" rtl="0">
              <a:spcBef>
                <a:spcPts val="0"/>
              </a:spcBef>
              <a:spcAft>
                <a:spcPts val="0"/>
              </a:spcAft>
              <a:buClr>
                <a:schemeClr val="dk2"/>
              </a:buClr>
              <a:buSzPts val="1800"/>
              <a:buFont typeface="Fira Sans Condensed Light"/>
              <a:buChar char="●"/>
            </a:pPr>
            <a:r>
              <a:rPr lang="en" sz="1800">
                <a:solidFill>
                  <a:schemeClr val="dk2"/>
                </a:solidFill>
                <a:latin typeface="Fira Sans Condensed Light"/>
                <a:ea typeface="Fira Sans Condensed Light"/>
                <a:cs typeface="Fira Sans Condensed Light"/>
                <a:sym typeface="Fira Sans Condensed Light"/>
              </a:rPr>
              <a:t>Warming Stuffie, Walkie Talkie</a:t>
            </a:r>
            <a:endParaRPr sz="1800">
              <a:solidFill>
                <a:schemeClr val="dk2"/>
              </a:solidFill>
              <a:latin typeface="Fira Sans Condensed Light"/>
              <a:ea typeface="Fira Sans Condensed Light"/>
              <a:cs typeface="Fira Sans Condensed Light"/>
              <a:sym typeface="Fira Sans Condensed Light"/>
            </a:endParaRPr>
          </a:p>
        </p:txBody>
      </p:sp>
      <p:pic>
        <p:nvPicPr>
          <p:cNvPr id="550" name="Google Shape;550;p67"/>
          <p:cNvPicPr preferRelativeResize="0"/>
          <p:nvPr/>
        </p:nvPicPr>
        <p:blipFill>
          <a:blip r:embed="rId3">
            <a:alphaModFix/>
          </a:blip>
          <a:stretch>
            <a:fillRect/>
          </a:stretch>
        </p:blipFill>
        <p:spPr>
          <a:xfrm>
            <a:off x="7746125" y="91325"/>
            <a:ext cx="1219200" cy="121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p:nvPr/>
        </p:nvSpPr>
        <p:spPr>
          <a:xfrm>
            <a:off x="700100" y="1375350"/>
            <a:ext cx="19608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txBox="1">
            <a:spLocks noGrp="1"/>
          </p:cNvSpPr>
          <p:nvPr>
            <p:ph type="title"/>
          </p:nvPr>
        </p:nvSpPr>
        <p:spPr>
          <a:xfrm>
            <a:off x="595975" y="654225"/>
            <a:ext cx="6392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Sleep Hygiene?</a:t>
            </a:r>
            <a:endParaRPr/>
          </a:p>
        </p:txBody>
      </p:sp>
      <p:sp>
        <p:nvSpPr>
          <p:cNvPr id="216" name="Google Shape;216;p32"/>
          <p:cNvSpPr txBox="1">
            <a:spLocks noGrp="1"/>
          </p:cNvSpPr>
          <p:nvPr>
            <p:ph type="body" idx="1"/>
          </p:nvPr>
        </p:nvSpPr>
        <p:spPr>
          <a:xfrm>
            <a:off x="595975" y="1792575"/>
            <a:ext cx="4868700" cy="251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Fira Sans Condensed"/>
                <a:ea typeface="Fira Sans Condensed"/>
                <a:cs typeface="Fira Sans Condensed"/>
                <a:sym typeface="Fira Sans Condensed"/>
              </a:rPr>
              <a:t>Sleep Hygiene can be defined as any modifiable aspect of the child and parents routines. It can also encompass practices and preparation of the environment that encourages quality sleep and duration. </a:t>
            </a:r>
            <a:endParaRPr sz="1900">
              <a:latin typeface="Fira Sans Condensed"/>
              <a:ea typeface="Fira Sans Condensed"/>
              <a:cs typeface="Fira Sans Condensed"/>
              <a:sym typeface="Fira Sans Condensed"/>
            </a:endParaRPr>
          </a:p>
          <a:p>
            <a:pPr marL="0" lvl="0" indent="0" algn="l" rtl="0">
              <a:spcBef>
                <a:spcPts val="1600"/>
              </a:spcBef>
              <a:spcAft>
                <a:spcPts val="1600"/>
              </a:spcAft>
              <a:buNone/>
            </a:pPr>
            <a:r>
              <a:rPr lang="en" sz="1900">
                <a:latin typeface="Fira Sans Condensed"/>
                <a:ea typeface="Fira Sans Condensed"/>
                <a:cs typeface="Fira Sans Condensed"/>
                <a:sym typeface="Fira Sans Condensed"/>
              </a:rPr>
              <a:t>Changes in routine and practices can include: grooming, bathing, dressing, reading, screen time, prayers and listening to music. </a:t>
            </a:r>
            <a:endParaRPr sz="1900">
              <a:latin typeface="Fira Sans Condensed"/>
              <a:ea typeface="Fira Sans Condensed"/>
              <a:cs typeface="Fira Sans Condensed"/>
              <a:sym typeface="Fira Sans Condensed"/>
            </a:endParaRPr>
          </a:p>
        </p:txBody>
      </p:sp>
      <p:pic>
        <p:nvPicPr>
          <p:cNvPr id="217" name="Google Shape;217;p32"/>
          <p:cNvPicPr preferRelativeResize="0"/>
          <p:nvPr/>
        </p:nvPicPr>
        <p:blipFill>
          <a:blip r:embed="rId3">
            <a:alphaModFix/>
          </a:blip>
          <a:stretch>
            <a:fillRect/>
          </a:stretch>
        </p:blipFill>
        <p:spPr>
          <a:xfrm>
            <a:off x="7186825" y="2062400"/>
            <a:ext cx="1219200" cy="1219200"/>
          </a:xfrm>
          <a:prstGeom prst="rect">
            <a:avLst/>
          </a:prstGeom>
          <a:noFill/>
          <a:ln>
            <a:noFill/>
          </a:ln>
        </p:spPr>
      </p:pic>
      <p:pic>
        <p:nvPicPr>
          <p:cNvPr id="218" name="Google Shape;218;p32"/>
          <p:cNvPicPr preferRelativeResize="0"/>
          <p:nvPr/>
        </p:nvPicPr>
        <p:blipFill>
          <a:blip r:embed="rId4">
            <a:alphaModFix/>
          </a:blip>
          <a:stretch>
            <a:fillRect/>
          </a:stretch>
        </p:blipFill>
        <p:spPr>
          <a:xfrm>
            <a:off x="7186825" y="261150"/>
            <a:ext cx="1219200" cy="1219200"/>
          </a:xfrm>
          <a:prstGeom prst="rect">
            <a:avLst/>
          </a:prstGeom>
          <a:noFill/>
          <a:ln>
            <a:noFill/>
          </a:ln>
        </p:spPr>
      </p:pic>
      <p:pic>
        <p:nvPicPr>
          <p:cNvPr id="219" name="Google Shape;219;p32"/>
          <p:cNvPicPr preferRelativeResize="0"/>
          <p:nvPr/>
        </p:nvPicPr>
        <p:blipFill>
          <a:blip r:embed="rId5">
            <a:alphaModFix/>
          </a:blip>
          <a:stretch>
            <a:fillRect/>
          </a:stretch>
        </p:blipFill>
        <p:spPr>
          <a:xfrm>
            <a:off x="7186825" y="3863650"/>
            <a:ext cx="1219200" cy="1219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8"/>
          <p:cNvSpPr/>
          <p:nvPr/>
        </p:nvSpPr>
        <p:spPr>
          <a:xfrm>
            <a:off x="3962600" y="712200"/>
            <a:ext cx="12378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8"/>
          <p:cNvSpPr txBox="1">
            <a:spLocks noGrp="1"/>
          </p:cNvSpPr>
          <p:nvPr>
            <p:ph type="title" idx="2"/>
          </p:nvPr>
        </p:nvSpPr>
        <p:spPr>
          <a:xfrm>
            <a:off x="311700" y="282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Scenario # 3 </a:t>
            </a:r>
            <a:endParaRPr/>
          </a:p>
        </p:txBody>
      </p:sp>
      <p:sp>
        <p:nvSpPr>
          <p:cNvPr id="557" name="Google Shape;557;p68"/>
          <p:cNvSpPr txBox="1"/>
          <p:nvPr/>
        </p:nvSpPr>
        <p:spPr>
          <a:xfrm>
            <a:off x="609400" y="1747825"/>
            <a:ext cx="3642000" cy="26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Margot often will leave her room after bedtime often saying she is “not ready to go to sleep” and does not think you are going to check on her. She, during the bedtime routine, disagrees with every step or activity. She does not want to wear the pajamas you picked out for her or read the book with you.</a:t>
            </a:r>
            <a:endParaRPr sz="1800">
              <a:solidFill>
                <a:schemeClr val="dk2"/>
              </a:solidFill>
              <a:latin typeface="Fira Sans Condensed"/>
              <a:ea typeface="Fira Sans Condensed"/>
              <a:cs typeface="Fira Sans Condensed"/>
              <a:sym typeface="Fira Sans Condensed"/>
            </a:endParaRPr>
          </a:p>
        </p:txBody>
      </p:sp>
      <p:sp>
        <p:nvSpPr>
          <p:cNvPr id="558" name="Google Shape;558;p68"/>
          <p:cNvSpPr txBox="1"/>
          <p:nvPr/>
        </p:nvSpPr>
        <p:spPr>
          <a:xfrm>
            <a:off x="4691850" y="1365075"/>
            <a:ext cx="4173300" cy="8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What strategies discussed can you apply to aid in Margot sleep from this Module? </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p:txBody>
      </p:sp>
      <p:sp>
        <p:nvSpPr>
          <p:cNvPr id="559" name="Google Shape;559;p68"/>
          <p:cNvSpPr txBox="1"/>
          <p:nvPr/>
        </p:nvSpPr>
        <p:spPr>
          <a:xfrm>
            <a:off x="4949750" y="2256025"/>
            <a:ext cx="3813900" cy="216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latin typeface="Fira Sans Condensed Light"/>
              <a:ea typeface="Fira Sans Condensed Light"/>
              <a:cs typeface="Fira Sans Condensed Light"/>
              <a:sym typeface="Fira Sans Condensed Light"/>
            </a:endParaRPr>
          </a:p>
          <a:p>
            <a:pPr marL="457200" lvl="0" indent="-342900" algn="l" rtl="0">
              <a:spcBef>
                <a:spcPts val="0"/>
              </a:spcBef>
              <a:spcAft>
                <a:spcPts val="0"/>
              </a:spcAft>
              <a:buClr>
                <a:schemeClr val="dk2"/>
              </a:buClr>
              <a:buSzPts val="1800"/>
              <a:buFont typeface="Fira Sans Condensed Light"/>
              <a:buChar char="●"/>
            </a:pPr>
            <a:r>
              <a:rPr lang="en" sz="1800">
                <a:solidFill>
                  <a:schemeClr val="dk2"/>
                </a:solidFill>
                <a:latin typeface="Fira Sans Condensed Light"/>
                <a:ea typeface="Fira Sans Condensed Light"/>
                <a:cs typeface="Fira Sans Condensed Light"/>
                <a:sym typeface="Fira Sans Condensed Light"/>
              </a:rPr>
              <a:t>Visual Schedule </a:t>
            </a:r>
            <a:endParaRPr sz="1800">
              <a:solidFill>
                <a:schemeClr val="dk2"/>
              </a:solidFill>
              <a:latin typeface="Fira Sans Condensed Light"/>
              <a:ea typeface="Fira Sans Condensed Light"/>
              <a:cs typeface="Fira Sans Condensed Light"/>
              <a:sym typeface="Fira Sans Condensed Light"/>
            </a:endParaRPr>
          </a:p>
          <a:p>
            <a:pPr marL="457200" lvl="0" indent="-342900" algn="l" rtl="0">
              <a:spcBef>
                <a:spcPts val="0"/>
              </a:spcBef>
              <a:spcAft>
                <a:spcPts val="0"/>
              </a:spcAft>
              <a:buClr>
                <a:schemeClr val="dk2"/>
              </a:buClr>
              <a:buSzPts val="1800"/>
              <a:buFont typeface="Fira Sans Condensed Light"/>
              <a:buChar char="●"/>
            </a:pPr>
            <a:r>
              <a:rPr lang="en" sz="1800">
                <a:solidFill>
                  <a:schemeClr val="dk2"/>
                </a:solidFill>
                <a:latin typeface="Fira Sans Condensed Light"/>
                <a:ea typeface="Fira Sans Condensed Light"/>
                <a:cs typeface="Fira Sans Condensed Light"/>
                <a:sym typeface="Fira Sans Condensed Light"/>
              </a:rPr>
              <a:t>Controlled Choice </a:t>
            </a:r>
            <a:endParaRPr sz="1800">
              <a:solidFill>
                <a:schemeClr val="dk2"/>
              </a:solidFill>
              <a:latin typeface="Fira Sans Condensed Light"/>
              <a:ea typeface="Fira Sans Condensed Light"/>
              <a:cs typeface="Fira Sans Condensed Light"/>
              <a:sym typeface="Fira Sans Condensed Light"/>
            </a:endParaRPr>
          </a:p>
          <a:p>
            <a:pPr marL="457200" lvl="0" indent="-342900" algn="l" rtl="0">
              <a:spcBef>
                <a:spcPts val="0"/>
              </a:spcBef>
              <a:spcAft>
                <a:spcPts val="0"/>
              </a:spcAft>
              <a:buClr>
                <a:schemeClr val="dk2"/>
              </a:buClr>
              <a:buSzPts val="1800"/>
              <a:buFont typeface="Fira Sans Condensed Light"/>
              <a:buChar char="●"/>
            </a:pPr>
            <a:r>
              <a:rPr lang="en" sz="1800">
                <a:solidFill>
                  <a:schemeClr val="dk2"/>
                </a:solidFill>
                <a:latin typeface="Fira Sans Condensed Light"/>
                <a:ea typeface="Fira Sans Condensed Light"/>
                <a:cs typeface="Fira Sans Condensed Light"/>
                <a:sym typeface="Fira Sans Condensed Light"/>
              </a:rPr>
              <a:t>Token Board For You!</a:t>
            </a:r>
            <a:endParaRPr sz="1800">
              <a:solidFill>
                <a:schemeClr val="dk2"/>
              </a:solidFill>
              <a:latin typeface="Fira Sans Condensed Light"/>
              <a:ea typeface="Fira Sans Condensed Light"/>
              <a:cs typeface="Fira Sans Condensed Light"/>
              <a:sym typeface="Fira Sans Condensed Light"/>
            </a:endParaRPr>
          </a:p>
        </p:txBody>
      </p:sp>
      <p:pic>
        <p:nvPicPr>
          <p:cNvPr id="560" name="Google Shape;560;p68"/>
          <p:cNvPicPr preferRelativeResize="0"/>
          <p:nvPr/>
        </p:nvPicPr>
        <p:blipFill>
          <a:blip r:embed="rId3">
            <a:alphaModFix/>
          </a:blip>
          <a:stretch>
            <a:fillRect/>
          </a:stretch>
        </p:blipFill>
        <p:spPr>
          <a:xfrm>
            <a:off x="7848700" y="91325"/>
            <a:ext cx="1219200" cy="121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9"/>
          <p:cNvSpPr/>
          <p:nvPr/>
        </p:nvSpPr>
        <p:spPr>
          <a:xfrm>
            <a:off x="2821100" y="712200"/>
            <a:ext cx="3465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9"/>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Want to Know More?</a:t>
            </a:r>
            <a:endParaRPr/>
          </a:p>
        </p:txBody>
      </p:sp>
      <p:sp>
        <p:nvSpPr>
          <p:cNvPr id="567" name="Google Shape;567;p69"/>
          <p:cNvSpPr txBox="1">
            <a:spLocks noGrp="1"/>
          </p:cNvSpPr>
          <p:nvPr>
            <p:ph type="title" idx="2"/>
          </p:nvPr>
        </p:nvSpPr>
        <p:spPr>
          <a:xfrm>
            <a:off x="5181603" y="2008075"/>
            <a:ext cx="2694600" cy="69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Final Quiz </a:t>
            </a:r>
            <a:endParaRPr/>
          </a:p>
        </p:txBody>
      </p:sp>
      <p:sp>
        <p:nvSpPr>
          <p:cNvPr id="568" name="Google Shape;568;p69"/>
          <p:cNvSpPr txBox="1">
            <a:spLocks noGrp="1"/>
          </p:cNvSpPr>
          <p:nvPr>
            <p:ph type="subTitle" idx="1"/>
          </p:nvPr>
        </p:nvSpPr>
        <p:spPr>
          <a:xfrm>
            <a:off x="5181599" y="2770822"/>
            <a:ext cx="2694600" cy="13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Scan the QR code or click the link at the bottom on this video to proceed in completing the final quiz. After you complete the quiz, there will be a survey to report your opinion on the course. We thank you for your feedback in advance. </a:t>
            </a:r>
            <a:endParaRPr/>
          </a:p>
        </p:txBody>
      </p:sp>
      <p:grpSp>
        <p:nvGrpSpPr>
          <p:cNvPr id="569" name="Google Shape;569;p69"/>
          <p:cNvGrpSpPr/>
          <p:nvPr/>
        </p:nvGrpSpPr>
        <p:grpSpPr>
          <a:xfrm>
            <a:off x="1477709" y="1668499"/>
            <a:ext cx="2971020" cy="2617735"/>
            <a:chOff x="2590950" y="1144600"/>
            <a:chExt cx="2255900" cy="1987650"/>
          </a:xfrm>
        </p:grpSpPr>
        <p:sp>
          <p:nvSpPr>
            <p:cNvPr id="570" name="Google Shape;570;p69"/>
            <p:cNvSpPr/>
            <p:nvPr/>
          </p:nvSpPr>
          <p:spPr>
            <a:xfrm>
              <a:off x="2590950" y="1144600"/>
              <a:ext cx="2255900" cy="1581625"/>
            </a:xfrm>
            <a:custGeom>
              <a:avLst/>
              <a:gdLst/>
              <a:ahLst/>
              <a:cxnLst/>
              <a:rect l="l" t="t" r="r" b="b"/>
              <a:pathLst>
                <a:path w="90236" h="63265" extrusionOk="0">
                  <a:moveTo>
                    <a:pt x="86539" y="0"/>
                  </a:moveTo>
                  <a:lnTo>
                    <a:pt x="3697" y="0"/>
                  </a:lnTo>
                  <a:cubicBezTo>
                    <a:pt x="1656" y="2"/>
                    <a:pt x="1" y="1656"/>
                    <a:pt x="1" y="3698"/>
                  </a:cubicBezTo>
                  <a:lnTo>
                    <a:pt x="1" y="59569"/>
                  </a:lnTo>
                  <a:cubicBezTo>
                    <a:pt x="1" y="61610"/>
                    <a:pt x="1656" y="63265"/>
                    <a:pt x="3697" y="63265"/>
                  </a:cubicBezTo>
                  <a:lnTo>
                    <a:pt x="86539" y="63265"/>
                  </a:lnTo>
                  <a:cubicBezTo>
                    <a:pt x="88580" y="63265"/>
                    <a:pt x="90235" y="61610"/>
                    <a:pt x="90235" y="59569"/>
                  </a:cubicBezTo>
                  <a:lnTo>
                    <a:pt x="90235" y="3698"/>
                  </a:lnTo>
                  <a:cubicBezTo>
                    <a:pt x="90235" y="1656"/>
                    <a:pt x="88580" y="2"/>
                    <a:pt x="86539" y="0"/>
                  </a:cubicBezTo>
                  <a:close/>
                  <a:moveTo>
                    <a:pt x="85787" y="44586"/>
                  </a:moveTo>
                  <a:cubicBezTo>
                    <a:pt x="85787" y="46211"/>
                    <a:pt x="84393" y="47532"/>
                    <a:pt x="82668" y="47532"/>
                  </a:cubicBezTo>
                  <a:lnTo>
                    <a:pt x="7570" y="47532"/>
                  </a:lnTo>
                  <a:cubicBezTo>
                    <a:pt x="5845" y="47532"/>
                    <a:pt x="4449" y="46211"/>
                    <a:pt x="4449" y="44586"/>
                  </a:cubicBezTo>
                  <a:lnTo>
                    <a:pt x="4449" y="7220"/>
                  </a:lnTo>
                  <a:cubicBezTo>
                    <a:pt x="4449" y="5594"/>
                    <a:pt x="5845" y="4275"/>
                    <a:pt x="7570" y="4275"/>
                  </a:cubicBezTo>
                  <a:lnTo>
                    <a:pt x="82297" y="4275"/>
                  </a:lnTo>
                  <a:cubicBezTo>
                    <a:pt x="84024" y="4275"/>
                    <a:pt x="85787" y="5594"/>
                    <a:pt x="85787" y="72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9"/>
            <p:cNvSpPr/>
            <p:nvPr/>
          </p:nvSpPr>
          <p:spPr>
            <a:xfrm>
              <a:off x="3485075" y="2522325"/>
              <a:ext cx="467650" cy="510575"/>
            </a:xfrm>
            <a:custGeom>
              <a:avLst/>
              <a:gdLst/>
              <a:ahLst/>
              <a:cxnLst/>
              <a:rect l="l" t="t" r="r" b="b"/>
              <a:pathLst>
                <a:path w="18706" h="20423" extrusionOk="0">
                  <a:moveTo>
                    <a:pt x="1849" y="1"/>
                  </a:moveTo>
                  <a:cubicBezTo>
                    <a:pt x="824" y="1"/>
                    <a:pt x="0" y="827"/>
                    <a:pt x="0" y="1850"/>
                  </a:cubicBezTo>
                  <a:lnTo>
                    <a:pt x="0" y="18574"/>
                  </a:lnTo>
                  <a:cubicBezTo>
                    <a:pt x="0" y="19599"/>
                    <a:pt x="824" y="20423"/>
                    <a:pt x="1849" y="20423"/>
                  </a:cubicBezTo>
                  <a:lnTo>
                    <a:pt x="16857" y="20423"/>
                  </a:lnTo>
                  <a:cubicBezTo>
                    <a:pt x="17882" y="20423"/>
                    <a:pt x="18706" y="19599"/>
                    <a:pt x="18706" y="18574"/>
                  </a:cubicBezTo>
                  <a:lnTo>
                    <a:pt x="18706" y="1850"/>
                  </a:lnTo>
                  <a:cubicBezTo>
                    <a:pt x="18706" y="827"/>
                    <a:pt x="17882" y="1"/>
                    <a:pt x="168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9"/>
            <p:cNvSpPr/>
            <p:nvPr/>
          </p:nvSpPr>
          <p:spPr>
            <a:xfrm>
              <a:off x="3212925" y="2992475"/>
              <a:ext cx="1011950" cy="95825"/>
            </a:xfrm>
            <a:custGeom>
              <a:avLst/>
              <a:gdLst/>
              <a:ahLst/>
              <a:cxnLst/>
              <a:rect l="l" t="t" r="r" b="b"/>
              <a:pathLst>
                <a:path w="40478" h="3833" extrusionOk="0">
                  <a:moveTo>
                    <a:pt x="223" y="3833"/>
                  </a:moveTo>
                  <a:lnTo>
                    <a:pt x="1" y="3157"/>
                  </a:lnTo>
                  <a:lnTo>
                    <a:pt x="4437" y="1"/>
                  </a:lnTo>
                  <a:lnTo>
                    <a:pt x="36041" y="1"/>
                  </a:lnTo>
                  <a:lnTo>
                    <a:pt x="40477" y="3157"/>
                  </a:lnTo>
                  <a:lnTo>
                    <a:pt x="40250" y="336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9"/>
            <p:cNvSpPr/>
            <p:nvPr/>
          </p:nvSpPr>
          <p:spPr>
            <a:xfrm>
              <a:off x="3212925" y="3071400"/>
              <a:ext cx="1011950" cy="60850"/>
            </a:xfrm>
            <a:custGeom>
              <a:avLst/>
              <a:gdLst/>
              <a:ahLst/>
              <a:cxnLst/>
              <a:rect l="l" t="t" r="r" b="b"/>
              <a:pathLst>
                <a:path w="40478" h="2434" extrusionOk="0">
                  <a:moveTo>
                    <a:pt x="1" y="0"/>
                  </a:moveTo>
                  <a:lnTo>
                    <a:pt x="1" y="2433"/>
                  </a:lnTo>
                  <a:lnTo>
                    <a:pt x="40477" y="2433"/>
                  </a:lnTo>
                  <a:lnTo>
                    <a:pt x="404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9"/>
            <p:cNvSpPr/>
            <p:nvPr/>
          </p:nvSpPr>
          <p:spPr>
            <a:xfrm>
              <a:off x="2590950" y="2429400"/>
              <a:ext cx="2255900" cy="296825"/>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9"/>
            <p:cNvSpPr/>
            <p:nvPr/>
          </p:nvSpPr>
          <p:spPr>
            <a:xfrm>
              <a:off x="3627950" y="2501475"/>
              <a:ext cx="178850" cy="138625"/>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70"/>
          <p:cNvSpPr txBox="1">
            <a:spLocks noGrp="1"/>
          </p:cNvSpPr>
          <p:nvPr>
            <p:ph type="subTitle" idx="1"/>
          </p:nvPr>
        </p:nvSpPr>
        <p:spPr>
          <a:xfrm>
            <a:off x="782675" y="1411975"/>
            <a:ext cx="3464100" cy="14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81" name="Google Shape;581;p70"/>
          <p:cNvSpPr txBox="1">
            <a:spLocks noGrp="1"/>
          </p:cNvSpPr>
          <p:nvPr>
            <p:ph type="title"/>
          </p:nvPr>
        </p:nvSpPr>
        <p:spPr>
          <a:xfrm>
            <a:off x="782675" y="763800"/>
            <a:ext cx="57411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a:t>
            </a:r>
            <a:endParaRPr/>
          </a:p>
        </p:txBody>
      </p:sp>
      <p:pic>
        <p:nvPicPr>
          <p:cNvPr id="582" name="Google Shape;582;p70"/>
          <p:cNvPicPr preferRelativeResize="0"/>
          <p:nvPr/>
        </p:nvPicPr>
        <p:blipFill>
          <a:blip r:embed="rId3">
            <a:alphaModFix/>
          </a:blip>
          <a:stretch>
            <a:fillRect/>
          </a:stretch>
        </p:blipFill>
        <p:spPr>
          <a:xfrm>
            <a:off x="5410300" y="1113025"/>
            <a:ext cx="2438400" cy="2438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1"/>
          <p:cNvSpPr/>
          <p:nvPr/>
        </p:nvSpPr>
        <p:spPr>
          <a:xfrm>
            <a:off x="2821100" y="712200"/>
            <a:ext cx="3465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1"/>
          <p:cNvSpPr txBox="1">
            <a:spLocks noGrp="1"/>
          </p:cNvSpPr>
          <p:nvPr>
            <p:ph type="title"/>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Sources </a:t>
            </a:r>
            <a:endParaRPr/>
          </a:p>
        </p:txBody>
      </p:sp>
      <p:sp>
        <p:nvSpPr>
          <p:cNvPr id="589" name="Google Shape;589;p71"/>
          <p:cNvSpPr txBox="1">
            <a:spLocks noGrp="1"/>
          </p:cNvSpPr>
          <p:nvPr>
            <p:ph type="subTitle" idx="1"/>
          </p:nvPr>
        </p:nvSpPr>
        <p:spPr>
          <a:xfrm>
            <a:off x="739200" y="967125"/>
            <a:ext cx="7665600" cy="303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Alfano, C. A., Valentine, M., Nogales, J. M., Kim, J., Kim, J. S., Rigos, P., McGlinchey, E. L., Ripple, C. H., &amp; Wolfson, A. R. (2022). How Are the </a:t>
            </a:r>
            <a:endParaRPr sz="1100"/>
          </a:p>
          <a:p>
            <a:pPr marL="457200" lvl="0" indent="0" algn="l" rtl="0">
              <a:spcBef>
                <a:spcPts val="0"/>
              </a:spcBef>
              <a:spcAft>
                <a:spcPts val="0"/>
              </a:spcAft>
              <a:buNone/>
            </a:pPr>
            <a:r>
              <a:rPr lang="en" sz="1100"/>
              <a:t>Sleep Problems of Children in the US Foster Care System Addressed? </a:t>
            </a:r>
            <a:r>
              <a:rPr lang="en" sz="1100" i="1"/>
              <a:t>Journal of Developmental and Behavioral Pediatrics, 43</a:t>
            </a:r>
            <a:r>
              <a:rPr lang="en" sz="1100"/>
              <a:t>(8), e525–e532. https://doi.org/10.1097/DBP.0000000000001090</a:t>
            </a:r>
            <a:endParaRPr sz="1100"/>
          </a:p>
          <a:p>
            <a:pPr marL="0" lvl="0" indent="0" algn="l" rtl="0">
              <a:spcBef>
                <a:spcPts val="0"/>
              </a:spcBef>
              <a:spcAft>
                <a:spcPts val="0"/>
              </a:spcAft>
              <a:buNone/>
            </a:pPr>
            <a:r>
              <a:rPr lang="en" sz="1100"/>
              <a:t>Alnawwar, M. A., Alraddadi, M. I., Algethmi, R. A., Salem, G. A., Salem, M. A., &amp; Alharbi, A. A. (2023). The Effect of Physical Activity on </a:t>
            </a:r>
            <a:endParaRPr sz="1100"/>
          </a:p>
          <a:p>
            <a:pPr marL="0" lvl="0" indent="457200" algn="l" rtl="0">
              <a:spcBef>
                <a:spcPts val="0"/>
              </a:spcBef>
              <a:spcAft>
                <a:spcPts val="0"/>
              </a:spcAft>
              <a:buNone/>
            </a:pPr>
            <a:r>
              <a:rPr lang="en" sz="1100"/>
              <a:t>Sleep Quality and Sleep Disorder: A Systematic Review. </a:t>
            </a:r>
            <a:r>
              <a:rPr lang="en" sz="1100" i="1"/>
              <a:t>Cureus, 15</a:t>
            </a:r>
            <a:r>
              <a:rPr lang="en" sz="1100"/>
              <a:t>(8), e43595. https://doi.org/10.7759/cureus.43595</a:t>
            </a:r>
            <a:endParaRPr sz="1100"/>
          </a:p>
          <a:p>
            <a:pPr marL="0" lvl="0" indent="0" algn="l" rtl="0">
              <a:spcBef>
                <a:spcPts val="0"/>
              </a:spcBef>
              <a:spcAft>
                <a:spcPts val="0"/>
              </a:spcAft>
              <a:buNone/>
            </a:pPr>
            <a:r>
              <a:rPr lang="en" sz="1100"/>
              <a:t>Bedgood, S. (2017). Sleep it off: craft the perfect environment to get the best night’s rest. In Success (</a:t>
            </a:r>
            <a:r>
              <a:rPr lang="en" sz="1100" i="1"/>
              <a:t>Chicago, Ill.)</a:t>
            </a:r>
            <a:r>
              <a:rPr lang="en" sz="1100"/>
              <a:t> (pp. 15-). R &amp; L </a:t>
            </a:r>
            <a:endParaRPr sz="1100"/>
          </a:p>
          <a:p>
            <a:pPr marL="0" lvl="0" indent="457200" algn="l" rtl="0">
              <a:spcBef>
                <a:spcPts val="0"/>
              </a:spcBef>
              <a:spcAft>
                <a:spcPts val="0"/>
              </a:spcAft>
              <a:buNone/>
            </a:pPr>
            <a:r>
              <a:rPr lang="en" sz="1100"/>
              <a:t>Publishing, Ltd. (dba SUCCESS Media).</a:t>
            </a:r>
            <a:endParaRPr sz="1100"/>
          </a:p>
          <a:p>
            <a:pPr marL="0" lvl="0" indent="0" algn="l" rtl="0">
              <a:spcBef>
                <a:spcPts val="0"/>
              </a:spcBef>
              <a:spcAft>
                <a:spcPts val="0"/>
              </a:spcAft>
              <a:buNone/>
            </a:pPr>
            <a:r>
              <a:rPr lang="en" sz="1100"/>
              <a:t>Blunden, S. (2011). Behavioural treatments to encourage solo sleeping in pre-school children: An alternative to controlled crying. </a:t>
            </a:r>
            <a:endParaRPr sz="1100"/>
          </a:p>
          <a:p>
            <a:pPr marL="0" lvl="0" indent="457200" algn="l" rtl="0">
              <a:spcBef>
                <a:spcPts val="0"/>
              </a:spcBef>
              <a:spcAft>
                <a:spcPts val="0"/>
              </a:spcAft>
              <a:buNone/>
            </a:pPr>
            <a:r>
              <a:rPr lang="en" sz="1100" i="1"/>
              <a:t>Journal of Child Health Care, 15</a:t>
            </a:r>
            <a:r>
              <a:rPr lang="en" sz="1100"/>
              <a:t>(2), 107–117. https://doi.org/10.1177/1367493510397623</a:t>
            </a:r>
            <a:endParaRPr sz="1100"/>
          </a:p>
          <a:p>
            <a:pPr marL="0" lvl="0" indent="0" algn="l" rtl="0">
              <a:spcBef>
                <a:spcPts val="0"/>
              </a:spcBef>
              <a:spcAft>
                <a:spcPts val="0"/>
              </a:spcAft>
              <a:buNone/>
            </a:pPr>
            <a:r>
              <a:rPr lang="en" sz="1100"/>
              <a:t>Bryan , L. (2024, March 22). </a:t>
            </a:r>
            <a:r>
              <a:rPr lang="en" sz="1100" i="1"/>
              <a:t>Melatonin: Usage, side effects, and safety</a:t>
            </a:r>
            <a:r>
              <a:rPr lang="en" sz="1100"/>
              <a:t>. Sleep Foundation. https://www.sleepfoundation.org/melatonin </a:t>
            </a:r>
            <a:endParaRPr sz="1100"/>
          </a:p>
          <a:p>
            <a:pPr marL="0" lvl="0" indent="0" algn="l" rtl="0">
              <a:spcBef>
                <a:spcPts val="0"/>
              </a:spcBef>
              <a:spcAft>
                <a:spcPts val="0"/>
              </a:spcAft>
              <a:buNone/>
            </a:pPr>
            <a:r>
              <a:rPr lang="en" sz="1100"/>
              <a:t>Canapari, C. (2024, June 30). </a:t>
            </a:r>
            <a:r>
              <a:rPr lang="en" sz="1100" i="1"/>
              <a:t>Camping out sleep training complete guide: A gentle technique that works.</a:t>
            </a:r>
            <a:r>
              <a:rPr lang="en" sz="1100"/>
              <a:t> Craig Canapari, MD. </a:t>
            </a:r>
            <a:endParaRPr sz="1100"/>
          </a:p>
          <a:p>
            <a:pPr marL="0" lvl="0" indent="457200" algn="l" rtl="0">
              <a:spcBef>
                <a:spcPts val="0"/>
              </a:spcBef>
              <a:spcAft>
                <a:spcPts val="0"/>
              </a:spcAft>
              <a:buNone/>
            </a:pPr>
            <a:r>
              <a:rPr lang="en" sz="1100"/>
              <a:t>https://drcraigcanapari.com/camping-out-sleep-training/ </a:t>
            </a:r>
            <a:endParaRPr sz="1100"/>
          </a:p>
          <a:p>
            <a:pPr marL="0" lvl="0" indent="0" algn="l" rtl="0">
              <a:spcBef>
                <a:spcPts val="0"/>
              </a:spcBef>
              <a:spcAft>
                <a:spcPts val="0"/>
              </a:spcAft>
              <a:buNone/>
            </a:pPr>
            <a:r>
              <a:rPr lang="en" sz="1100"/>
              <a:t>Fakhr-Movahedi, A., Mir Mohammad Khani, M., &amp; Ramezani, H. (2018). Effect of milk-honey mixture on the sleep quality of coronary </a:t>
            </a:r>
            <a:endParaRPr sz="1100"/>
          </a:p>
          <a:p>
            <a:pPr marL="0" lvl="0" indent="457200" algn="l" rtl="0">
              <a:spcBef>
                <a:spcPts val="0"/>
              </a:spcBef>
              <a:spcAft>
                <a:spcPts val="0"/>
              </a:spcAft>
              <a:buNone/>
            </a:pPr>
            <a:r>
              <a:rPr lang="en" sz="1100"/>
              <a:t>patients: A clinical trial study. </a:t>
            </a:r>
            <a:r>
              <a:rPr lang="en" sz="1100" i="1"/>
              <a:t>Clinical Nutrition ESPEN, 28, </a:t>
            </a:r>
            <a:r>
              <a:rPr lang="en" sz="1100"/>
              <a:t>132–135. https://doi.org/10.1016/j.clnesp.2018.08.015</a:t>
            </a:r>
            <a:endParaRPr sz="1100"/>
          </a:p>
          <a:p>
            <a:pPr marL="0" lvl="0" indent="0" algn="l" rtl="0">
              <a:spcBef>
                <a:spcPts val="0"/>
              </a:spcBef>
              <a:spcAft>
                <a:spcPts val="0"/>
              </a:spcAft>
              <a:buNone/>
            </a:pPr>
            <a:r>
              <a:rPr lang="en" sz="1100"/>
              <a:t>Fuller, C., Novick, M., &amp; Hicks, S. (2018). Bedtime Use of Technology: Effects on Sleep in Children and Adolescents. </a:t>
            </a:r>
            <a:r>
              <a:rPr lang="en" sz="1100" i="1"/>
              <a:t>Journal of </a:t>
            </a:r>
            <a:endParaRPr sz="1100" i="1"/>
          </a:p>
          <a:p>
            <a:pPr marL="0" lvl="0" indent="457200" algn="l" rtl="0">
              <a:spcBef>
                <a:spcPts val="0"/>
              </a:spcBef>
              <a:spcAft>
                <a:spcPts val="0"/>
              </a:spcAft>
              <a:buNone/>
            </a:pPr>
            <a:r>
              <a:rPr lang="en" sz="1100" i="1"/>
              <a:t>Adolescent Health, 62</a:t>
            </a:r>
            <a:r>
              <a:rPr lang="en" sz="1100"/>
              <a:t>(2), S124–S125. https://doi.org/10.1016/j.jadohealth.2017.11.253</a:t>
            </a:r>
            <a:endParaRPr sz="1100"/>
          </a:p>
          <a:p>
            <a:pPr marL="0" lvl="0" indent="0" algn="l" rtl="0">
              <a:spcBef>
                <a:spcPts val="0"/>
              </a:spcBef>
              <a:spcAft>
                <a:spcPts val="0"/>
              </a:spcAft>
              <a:buNone/>
            </a:pPr>
            <a:r>
              <a:rPr lang="en" sz="1100"/>
              <a:t>Garrison, M. M., &amp; Christakis, D. A. (2012). The Impact of a Healthy Media Use Intervention on Sleep in Preschool Children. </a:t>
            </a:r>
            <a:r>
              <a:rPr lang="en" sz="1100" i="1"/>
              <a:t>Pediatrics </a:t>
            </a:r>
            <a:endParaRPr sz="1100" i="1"/>
          </a:p>
          <a:p>
            <a:pPr marL="0" lvl="0" indent="457200" algn="l" rtl="0">
              <a:spcBef>
                <a:spcPts val="0"/>
              </a:spcBef>
              <a:spcAft>
                <a:spcPts val="0"/>
              </a:spcAft>
              <a:buNone/>
            </a:pPr>
            <a:r>
              <a:rPr lang="en" sz="1100" i="1"/>
              <a:t>(Evanston), 130</a:t>
            </a:r>
            <a:r>
              <a:rPr lang="en" sz="1100"/>
              <a:t>(3), 492–499. https://doi.org/10.1542/peds.2011-3153</a:t>
            </a:r>
            <a:endParaRPr sz="1100"/>
          </a:p>
          <a:p>
            <a:pPr marL="0" lvl="0" indent="0" algn="l" rtl="0">
              <a:spcBef>
                <a:spcPts val="0"/>
              </a:spcBef>
              <a:spcAft>
                <a:spcPts val="0"/>
              </a:spcAft>
              <a:buNone/>
            </a:pPr>
            <a:r>
              <a:rPr lang="en" sz="1100"/>
              <a:t>Helm, A. F., &amp; Spencer, R. M. C. (2019). Television use and its effects on sleep in early childhood. </a:t>
            </a:r>
            <a:r>
              <a:rPr lang="en" sz="1100" i="1"/>
              <a:t>Sleep Health, 5</a:t>
            </a:r>
            <a:r>
              <a:rPr lang="en" sz="1100"/>
              <a:t>(3), 241–247. </a:t>
            </a:r>
            <a:endParaRPr sz="1100"/>
          </a:p>
          <a:p>
            <a:pPr marL="0" lvl="0" indent="457200" algn="l" rtl="0">
              <a:spcBef>
                <a:spcPts val="0"/>
              </a:spcBef>
              <a:spcAft>
                <a:spcPts val="0"/>
              </a:spcAft>
              <a:buNone/>
            </a:pPr>
            <a:r>
              <a:rPr lang="en" sz="1100"/>
              <a:t>https://doi.org/10.1016/j.sleh.2019.02.009</a:t>
            </a:r>
            <a:endParaRPr sz="1100"/>
          </a:p>
          <a:p>
            <a:pPr marL="0" lvl="0" indent="0" algn="l" rtl="0">
              <a:spcBef>
                <a:spcPts val="0"/>
              </a:spcBef>
              <a:spcAft>
                <a:spcPts val="0"/>
              </a:spcAft>
              <a:buNone/>
            </a:pPr>
            <a:r>
              <a:rPr lang="en" sz="1100"/>
              <a:t>Herz, R. S., Van Reen, E., Barker, D. H., Hilditch, C. J., Bartz, A. L., &amp; Carskadon, M. A. (2018). The Influence of Circadian Timing on </a:t>
            </a:r>
            <a:endParaRPr sz="1100"/>
          </a:p>
          <a:p>
            <a:pPr marL="0" lvl="0" indent="457200" algn="l" rtl="0">
              <a:spcBef>
                <a:spcPts val="0"/>
              </a:spcBef>
              <a:spcAft>
                <a:spcPts val="0"/>
              </a:spcAft>
              <a:buNone/>
            </a:pPr>
            <a:r>
              <a:rPr lang="en" sz="1100"/>
              <a:t>Olfactory Sensitivity. </a:t>
            </a:r>
            <a:r>
              <a:rPr lang="en" sz="1100" i="1"/>
              <a:t>Chemical Senses, 43</a:t>
            </a:r>
            <a:r>
              <a:rPr lang="en" sz="1100"/>
              <a:t>(1), 45–51. https://doi.org/10.1093/chemse/bjx067</a:t>
            </a:r>
            <a:endParaRPr sz="1100"/>
          </a:p>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2"/>
          <p:cNvSpPr/>
          <p:nvPr/>
        </p:nvSpPr>
        <p:spPr>
          <a:xfrm>
            <a:off x="2821100" y="712200"/>
            <a:ext cx="3465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2"/>
          <p:cNvSpPr txBox="1">
            <a:spLocks noGrp="1"/>
          </p:cNvSpPr>
          <p:nvPr>
            <p:ph type="title"/>
          </p:nvPr>
        </p:nvSpPr>
        <p:spPr>
          <a:xfrm>
            <a:off x="311700" y="283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Sources </a:t>
            </a:r>
            <a:endParaRPr/>
          </a:p>
        </p:txBody>
      </p:sp>
      <p:sp>
        <p:nvSpPr>
          <p:cNvPr id="596" name="Google Shape;596;p72"/>
          <p:cNvSpPr txBox="1">
            <a:spLocks noGrp="1"/>
          </p:cNvSpPr>
          <p:nvPr>
            <p:ph type="subTitle" idx="1"/>
          </p:nvPr>
        </p:nvSpPr>
        <p:spPr>
          <a:xfrm>
            <a:off x="721100" y="618200"/>
            <a:ext cx="7665600" cy="303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a:p>
            <a:pPr marL="0" lvl="0" indent="0" algn="l" rtl="0">
              <a:spcBef>
                <a:spcPts val="0"/>
              </a:spcBef>
              <a:spcAft>
                <a:spcPts val="0"/>
              </a:spcAft>
              <a:buNone/>
            </a:pPr>
            <a:r>
              <a:rPr lang="en" sz="1100"/>
              <a:t>Howatson, G., Bell, P. G., Tallent, J., Middleton, B., McHugh, M. P., &amp; Ellis, J. (2012). Effect of tart cherry juice (Prunus cerasus) on </a:t>
            </a:r>
            <a:endParaRPr sz="1100"/>
          </a:p>
          <a:p>
            <a:pPr marL="0" lvl="0" indent="457200" algn="l" rtl="0">
              <a:spcBef>
                <a:spcPts val="0"/>
              </a:spcBef>
              <a:spcAft>
                <a:spcPts val="0"/>
              </a:spcAft>
              <a:buNone/>
            </a:pPr>
            <a:r>
              <a:rPr lang="en" sz="1100"/>
              <a:t>melatonin levels and enhanced sleep quality. </a:t>
            </a:r>
            <a:r>
              <a:rPr lang="en" sz="1100" i="1"/>
              <a:t>European Journal of Nutrition, 51</a:t>
            </a:r>
            <a:r>
              <a:rPr lang="en" sz="1100"/>
              <a:t>(8), 909–916. </a:t>
            </a:r>
            <a:endParaRPr sz="1100"/>
          </a:p>
          <a:p>
            <a:pPr marL="0" lvl="0" indent="457200" algn="l" rtl="0">
              <a:spcBef>
                <a:spcPts val="0"/>
              </a:spcBef>
              <a:spcAft>
                <a:spcPts val="0"/>
              </a:spcAft>
              <a:buNone/>
            </a:pPr>
            <a:r>
              <a:rPr lang="en" sz="1100"/>
              <a:t>https://doi.org/10.1007/s00394-011-0263-7</a:t>
            </a:r>
            <a:endParaRPr sz="1100"/>
          </a:p>
          <a:p>
            <a:pPr marL="0" lvl="0" indent="0" algn="l" rtl="0">
              <a:spcBef>
                <a:spcPts val="0"/>
              </a:spcBef>
              <a:spcAft>
                <a:spcPts val="0"/>
              </a:spcAft>
              <a:buNone/>
            </a:pPr>
            <a:r>
              <a:rPr lang="en" sz="1100"/>
              <a:t>Hulthen, A. (2022, March 1). </a:t>
            </a:r>
            <a:r>
              <a:rPr lang="en" sz="1100" i="1"/>
              <a:t>Cutting down on power struggles and problematic behavior: Using “controlled choices.”</a:t>
            </a:r>
            <a:r>
              <a:rPr lang="en" sz="1100"/>
              <a:t> LLA Therapy.</a:t>
            </a:r>
            <a:endParaRPr sz="1100"/>
          </a:p>
          <a:p>
            <a:pPr marL="0" lvl="0" indent="0" algn="l" rtl="0">
              <a:spcBef>
                <a:spcPts val="0"/>
              </a:spcBef>
              <a:spcAft>
                <a:spcPts val="0"/>
              </a:spcAft>
              <a:buNone/>
            </a:pPr>
            <a:r>
              <a:rPr lang="en" sz="1100"/>
              <a:t> 	https://llatherapy.org/cutting-down-on-power-struggles-and-problematic-behavior-using-controlled-choices/ </a:t>
            </a:r>
            <a:endParaRPr sz="1100"/>
          </a:p>
          <a:p>
            <a:pPr marL="0" lvl="0" indent="0" algn="l" rtl="0">
              <a:spcBef>
                <a:spcPts val="0"/>
              </a:spcBef>
              <a:spcAft>
                <a:spcPts val="0"/>
              </a:spcAft>
              <a:buClr>
                <a:schemeClr val="dk1"/>
              </a:buClr>
              <a:buSzPts val="1100"/>
              <a:buFont typeface="Arial"/>
              <a:buNone/>
            </a:pPr>
            <a:r>
              <a:rPr lang="en" sz="1100"/>
              <a:t>Kokina, A., &amp; Kern, L. (2010). Social StoryTM Interventions for Students with Autism Spectrum Disorders: A Meta-Analysis. Journal of </a:t>
            </a:r>
            <a:endParaRPr sz="1100"/>
          </a:p>
          <a:p>
            <a:pPr marL="0" lvl="0" indent="457200" algn="l" rtl="0">
              <a:spcBef>
                <a:spcPts val="0"/>
              </a:spcBef>
              <a:spcAft>
                <a:spcPts val="0"/>
              </a:spcAft>
              <a:buClr>
                <a:schemeClr val="dk1"/>
              </a:buClr>
              <a:buSzPts val="1100"/>
              <a:buFont typeface="Arial"/>
              <a:buNone/>
            </a:pPr>
            <a:r>
              <a:rPr lang="en" sz="1100"/>
              <a:t>Autism and Developmental Disorders, 40(7), 812–826. https://doi.org/10.1007/s10803-009-0931-0</a:t>
            </a:r>
            <a:endParaRPr sz="1100"/>
          </a:p>
          <a:p>
            <a:pPr marL="0" lvl="0" indent="0" algn="l" rtl="0">
              <a:spcBef>
                <a:spcPts val="0"/>
              </a:spcBef>
              <a:spcAft>
                <a:spcPts val="0"/>
              </a:spcAft>
              <a:buNone/>
            </a:pPr>
            <a:r>
              <a:rPr lang="en" sz="1100"/>
              <a:t>Koulivand, P. H., Khaleghi Ghadiri, M., &amp; Gorji, A. (2013). Lavender and the Nervous System. </a:t>
            </a:r>
            <a:r>
              <a:rPr lang="en" sz="1100" i="1"/>
              <a:t>Evidence-Based Complementary and </a:t>
            </a:r>
            <a:endParaRPr sz="1100" i="1"/>
          </a:p>
          <a:p>
            <a:pPr marL="0" lvl="0" indent="457200" algn="l" rtl="0">
              <a:spcBef>
                <a:spcPts val="0"/>
              </a:spcBef>
              <a:spcAft>
                <a:spcPts val="0"/>
              </a:spcAft>
              <a:buClr>
                <a:schemeClr val="dk1"/>
              </a:buClr>
              <a:buSzPts val="1100"/>
              <a:buFont typeface="Arial"/>
              <a:buNone/>
            </a:pPr>
            <a:r>
              <a:rPr lang="en" sz="1100" i="1"/>
              <a:t>Alternative Medicine, 2013(</a:t>
            </a:r>
            <a:r>
              <a:rPr lang="en" sz="1100"/>
              <a:t>2013), 1–10. https://doi.org/10.1155/2013/681304</a:t>
            </a:r>
            <a:endParaRPr sz="1100"/>
          </a:p>
          <a:p>
            <a:pPr marL="0" lvl="0" indent="0" algn="l" rtl="0">
              <a:spcBef>
                <a:spcPts val="0"/>
              </a:spcBef>
              <a:spcAft>
                <a:spcPts val="0"/>
              </a:spcAft>
              <a:buNone/>
            </a:pPr>
            <a:r>
              <a:rPr lang="en" sz="1100"/>
              <a:t>Knight, F. L. C., &amp; Dimitriou, D. (2019). Poor Sleep Has Negative Implications for Children With and Without ADHD, but in Different Ways. </a:t>
            </a:r>
            <a:endParaRPr sz="1100"/>
          </a:p>
          <a:p>
            <a:pPr marL="0" lvl="0" indent="457200" algn="l" rtl="0">
              <a:spcBef>
                <a:spcPts val="0"/>
              </a:spcBef>
              <a:spcAft>
                <a:spcPts val="0"/>
              </a:spcAft>
              <a:buNone/>
            </a:pPr>
            <a:r>
              <a:rPr lang="en" sz="1100" i="1"/>
              <a:t>Behavioral Sleep Medicine, 17(</a:t>
            </a:r>
            <a:r>
              <a:rPr lang="en" sz="1100"/>
              <a:t>4), 423–436. https://doi.org/10.1080/15402002.2017.1395335</a:t>
            </a:r>
            <a:endParaRPr sz="1100"/>
          </a:p>
          <a:p>
            <a:pPr marL="0" lvl="0" indent="0" algn="l" rtl="0">
              <a:spcBef>
                <a:spcPts val="0"/>
              </a:spcBef>
              <a:spcAft>
                <a:spcPts val="0"/>
              </a:spcAft>
              <a:buNone/>
            </a:pPr>
            <a:r>
              <a:rPr lang="en" sz="1100"/>
              <a:t>Lin, H. H., Tsai, P. S., Fang, S. C., &amp; Liu, J. F. (2011). Effect of kiwifruit consumption on sleep quality in adults with sleep problems. </a:t>
            </a:r>
            <a:r>
              <a:rPr lang="en" sz="1100" i="1"/>
              <a:t>Asia </a:t>
            </a:r>
            <a:endParaRPr sz="1100" i="1"/>
          </a:p>
          <a:p>
            <a:pPr marL="0" lvl="0" indent="457200" algn="l" rtl="0">
              <a:spcBef>
                <a:spcPts val="0"/>
              </a:spcBef>
              <a:spcAft>
                <a:spcPts val="0"/>
              </a:spcAft>
              <a:buNone/>
            </a:pPr>
            <a:r>
              <a:rPr lang="en" sz="1100" i="1"/>
              <a:t>Pacific journal of clinical nutrition, 20(</a:t>
            </a:r>
            <a:r>
              <a:rPr lang="en" sz="1100"/>
              <a:t>2), 169–174.https://doi.org/10.6133/apjcn.2011.20.2.05</a:t>
            </a:r>
            <a:endParaRPr sz="1100"/>
          </a:p>
          <a:p>
            <a:pPr marL="0" lvl="0" indent="0" algn="l" rtl="0">
              <a:spcBef>
                <a:spcPts val="0"/>
              </a:spcBef>
              <a:spcAft>
                <a:spcPts val="0"/>
              </a:spcAft>
              <a:buNone/>
            </a:pPr>
            <a:r>
              <a:rPr lang="en" sz="1100"/>
              <a:t>National Institute of Child Health and Human Development. (2018, April). What Does A Safe Sleep Environment Look Like? </a:t>
            </a:r>
            <a:endParaRPr sz="1100"/>
          </a:p>
          <a:p>
            <a:pPr marL="0" lvl="0" indent="0" algn="l" rtl="0">
              <a:spcBef>
                <a:spcPts val="0"/>
              </a:spcBef>
              <a:spcAft>
                <a:spcPts val="0"/>
              </a:spcAft>
              <a:buNone/>
            </a:pPr>
            <a:r>
              <a:rPr lang="en" sz="1100"/>
              <a:t>O’Brien, J. C., &amp; Kuhaneck , H. (2020). Behavioral Approaches.. In </a:t>
            </a:r>
            <a:r>
              <a:rPr lang="en" sz="1100" i="1"/>
              <a:t>Occupational Therapy for Children and Adolescents</a:t>
            </a:r>
            <a:r>
              <a:rPr lang="en" sz="1100"/>
              <a:t> (Eighth, pp.961, </a:t>
            </a:r>
            <a:endParaRPr sz="1100"/>
          </a:p>
          <a:p>
            <a:pPr marL="0" lvl="0" indent="457200" algn="l" rtl="0">
              <a:spcBef>
                <a:spcPts val="0"/>
              </a:spcBef>
              <a:spcAft>
                <a:spcPts val="0"/>
              </a:spcAft>
              <a:buNone/>
            </a:pPr>
            <a:r>
              <a:rPr lang="en" sz="1100"/>
              <a:t>977, 521-538). essay, Elsevier, Inc. </a:t>
            </a:r>
            <a:endParaRPr sz="1100"/>
          </a:p>
          <a:p>
            <a:pPr marL="0" lvl="0" indent="0" algn="l" rtl="0">
              <a:spcBef>
                <a:spcPts val="0"/>
              </a:spcBef>
              <a:spcAft>
                <a:spcPts val="0"/>
              </a:spcAft>
              <a:buNone/>
            </a:pPr>
            <a:r>
              <a:rPr lang="en" sz="1100"/>
              <a:t>Owens, J. (2024, February). Pharmacotherapy for insomnia in children and adolescents: A rational approach. In R. Chervin &amp; A. Eichler</a:t>
            </a:r>
            <a:endParaRPr sz="1100"/>
          </a:p>
          <a:p>
            <a:pPr marL="457200" lvl="0" indent="0" algn="l" rtl="0">
              <a:spcBef>
                <a:spcPts val="0"/>
              </a:spcBef>
              <a:spcAft>
                <a:spcPts val="0"/>
              </a:spcAft>
              <a:buNone/>
            </a:pPr>
            <a:r>
              <a:rPr lang="en" sz="1100"/>
              <a:t> (Ed.). </a:t>
            </a:r>
            <a:r>
              <a:rPr lang="en" sz="1100" i="1"/>
              <a:t>UpToDate. </a:t>
            </a:r>
            <a:r>
              <a:rPr lang="en" sz="1100"/>
              <a:t>https://www.uptodate.com/contents/pharmacotherapy-for-insomnia-in-children-and-adolescents-a-rational-approach</a:t>
            </a:r>
            <a:endParaRPr sz="1100"/>
          </a:p>
          <a:p>
            <a:pPr marL="0" lvl="0" indent="0" algn="l" rtl="0">
              <a:spcBef>
                <a:spcPts val="0"/>
              </a:spcBef>
              <a:spcAft>
                <a:spcPts val="0"/>
              </a:spcAft>
              <a:buNone/>
            </a:pPr>
            <a:r>
              <a:rPr lang="en" sz="1100"/>
              <a:t>Pacheco, D. (2023, November 8). </a:t>
            </a:r>
            <a:r>
              <a:rPr lang="en" sz="1100" i="1"/>
              <a:t>Children and sleep.</a:t>
            </a:r>
            <a:r>
              <a:rPr lang="en" sz="1100"/>
              <a:t> Sleep Foundation. </a:t>
            </a:r>
            <a:endParaRPr sz="1100"/>
          </a:p>
          <a:p>
            <a:pPr marL="0" lvl="0" indent="457200" algn="l" rtl="0">
              <a:spcBef>
                <a:spcPts val="0"/>
              </a:spcBef>
              <a:spcAft>
                <a:spcPts val="0"/>
              </a:spcAft>
              <a:buNone/>
            </a:pPr>
            <a:r>
              <a:rPr lang="en" sz="1100"/>
              <a:t>https://www.sleepfoundation.org/children-and-sleep#references-78714 </a:t>
            </a:r>
            <a:endParaRPr sz="1100"/>
          </a:p>
          <a:p>
            <a:pPr marL="0" lvl="0" indent="0" algn="l" rtl="0">
              <a:spcBef>
                <a:spcPts val="0"/>
              </a:spcBef>
              <a:spcAft>
                <a:spcPts val="0"/>
              </a:spcAft>
              <a:buNone/>
            </a:pPr>
            <a:r>
              <a:rPr lang="en" sz="1100"/>
              <a:t>Spagnola, Mary, and Barbara H. Fiese. “Family Routines and Rituals: A Context for Development in the Lives of Young Children.” </a:t>
            </a:r>
            <a:endParaRPr sz="1100" i="1"/>
          </a:p>
          <a:p>
            <a:pPr marL="0" lvl="0" indent="457200" algn="l" rtl="0">
              <a:spcBef>
                <a:spcPts val="0"/>
              </a:spcBef>
              <a:spcAft>
                <a:spcPts val="0"/>
              </a:spcAft>
              <a:buNone/>
            </a:pPr>
            <a:r>
              <a:rPr lang="en" sz="1100" i="1"/>
              <a:t>Infants and Young Children,</a:t>
            </a:r>
            <a:r>
              <a:rPr lang="en" sz="1100"/>
              <a:t> vol. 20, no. 4, 2007, pp. 284–99, https://doi.org/10.1097/01.IYC.0000290352.32170.5a.</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3"/>
          <p:cNvSpPr/>
          <p:nvPr/>
        </p:nvSpPr>
        <p:spPr>
          <a:xfrm>
            <a:off x="2821100" y="712200"/>
            <a:ext cx="3465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3"/>
          <p:cNvSpPr txBox="1">
            <a:spLocks noGrp="1"/>
          </p:cNvSpPr>
          <p:nvPr>
            <p:ph type="title"/>
          </p:nvPr>
        </p:nvSpPr>
        <p:spPr>
          <a:xfrm>
            <a:off x="311700" y="2833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Sources </a:t>
            </a:r>
            <a:endParaRPr/>
          </a:p>
        </p:txBody>
      </p:sp>
      <p:sp>
        <p:nvSpPr>
          <p:cNvPr id="603" name="Google Shape;603;p73"/>
          <p:cNvSpPr txBox="1">
            <a:spLocks noGrp="1"/>
          </p:cNvSpPr>
          <p:nvPr>
            <p:ph type="subTitle" idx="1"/>
          </p:nvPr>
        </p:nvSpPr>
        <p:spPr>
          <a:xfrm>
            <a:off x="721100" y="941525"/>
            <a:ext cx="7665600" cy="303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State of Alabama Department of Human Resources. (2019, April 1). Minimal Standards For Foster Family Homes . </a:t>
            </a:r>
            <a:endParaRPr sz="1100"/>
          </a:p>
          <a:p>
            <a:pPr marL="0" lvl="0" indent="0" algn="l" rtl="0">
              <a:spcBef>
                <a:spcPts val="0"/>
              </a:spcBef>
              <a:spcAft>
                <a:spcPts val="0"/>
              </a:spcAft>
              <a:buNone/>
            </a:pPr>
            <a:r>
              <a:rPr lang="en" sz="1100"/>
              <a:t>Stovall-McClough, K.C. &amp; Dozier, M.(2004). Forming attachments in foster care: Infant attachment behaviors during the first 2 months</a:t>
            </a:r>
            <a:endParaRPr sz="1100"/>
          </a:p>
          <a:p>
            <a:pPr marL="0" lvl="0" indent="0" algn="l" rtl="0">
              <a:spcBef>
                <a:spcPts val="0"/>
              </a:spcBef>
              <a:spcAft>
                <a:spcPts val="0"/>
              </a:spcAft>
              <a:buNone/>
            </a:pPr>
            <a:r>
              <a:rPr lang="en" sz="1100"/>
              <a:t> 	of placement. </a:t>
            </a:r>
            <a:r>
              <a:rPr lang="en" sz="1100" i="1"/>
              <a:t>Development and Psychopathology, 16</a:t>
            </a:r>
            <a:r>
              <a:rPr lang="en" sz="1100"/>
              <a:t>(2), 253–271. https://doi.org/10.1017/S0954579404044505</a:t>
            </a:r>
            <a:endParaRPr sz="1100"/>
          </a:p>
          <a:p>
            <a:pPr marL="0" lvl="0" indent="0" algn="l" rtl="0">
              <a:spcBef>
                <a:spcPts val="0"/>
              </a:spcBef>
              <a:spcAft>
                <a:spcPts val="0"/>
              </a:spcAft>
              <a:buClr>
                <a:schemeClr val="dk1"/>
              </a:buClr>
              <a:buSzPts val="1100"/>
              <a:buFont typeface="Arial"/>
              <a:buNone/>
            </a:pPr>
            <a:r>
              <a:rPr lang="en" sz="1100"/>
              <a:t>Summer , J., &amp; Adavadkar, P. (2023, September 13). </a:t>
            </a:r>
            <a:r>
              <a:rPr lang="en" sz="1100" i="1"/>
              <a:t>What color light helps you sleep?.</a:t>
            </a:r>
            <a:r>
              <a:rPr lang="en" sz="1100"/>
              <a:t> Sleep Foundation. </a:t>
            </a:r>
            <a:endParaRPr sz="1100"/>
          </a:p>
          <a:p>
            <a:pPr marL="0" lvl="0" indent="457200" algn="l" rtl="0">
              <a:spcBef>
                <a:spcPts val="0"/>
              </a:spcBef>
              <a:spcAft>
                <a:spcPts val="0"/>
              </a:spcAft>
              <a:buNone/>
            </a:pPr>
            <a:r>
              <a:rPr lang="en" sz="1100"/>
              <a:t>https://www.sleepfoundation.org/bedroom-environment/what-color-light-helps-you-sleep </a:t>
            </a:r>
            <a:endParaRPr sz="1100"/>
          </a:p>
          <a:p>
            <a:pPr marL="0" lvl="0" indent="0" algn="l" rtl="0">
              <a:spcBef>
                <a:spcPts val="0"/>
              </a:spcBef>
              <a:spcAft>
                <a:spcPts val="0"/>
              </a:spcAft>
              <a:buNone/>
            </a:pPr>
            <a:r>
              <a:rPr lang="en" sz="1100"/>
              <a:t>Wong, N. A., &amp; Bahmani, H. (2022). A review of the current state of research on artificial blue light safety</a:t>
            </a:r>
            <a:endParaRPr sz="1100"/>
          </a:p>
          <a:p>
            <a:pPr marL="0" lvl="0" indent="457200" algn="l" rtl="0">
              <a:spcBef>
                <a:spcPts val="0"/>
              </a:spcBef>
              <a:spcAft>
                <a:spcPts val="0"/>
              </a:spcAft>
              <a:buNone/>
            </a:pPr>
            <a:r>
              <a:rPr lang="en" sz="1100"/>
              <a:t> as it applies to digital devices</a:t>
            </a:r>
            <a:r>
              <a:rPr lang="en" sz="1100" i="1"/>
              <a:t>. Heliyon, 8(</a:t>
            </a:r>
            <a:r>
              <a:rPr lang="en" sz="1100"/>
              <a:t>8), e10282. https://doi.org/10.1016/j.heliyon.2022.e10282</a:t>
            </a:r>
            <a:endParaRPr sz="1100"/>
          </a:p>
          <a:p>
            <a:pPr marL="0" lvl="0" indent="0" algn="l" rtl="0">
              <a:spcBef>
                <a:spcPts val="0"/>
              </a:spcBef>
              <a:spcAft>
                <a:spcPts val="0"/>
              </a:spcAft>
              <a:buNone/>
            </a:pPr>
            <a:r>
              <a:rPr lang="en" sz="1100"/>
              <a:t>Zeanah, C. H., Berlin, L. J., &amp; Boris, N. W. (2011). Practitioner Review: Clinical applications of attachment theory and research for infants </a:t>
            </a:r>
            <a:endParaRPr sz="1100"/>
          </a:p>
          <a:p>
            <a:pPr marL="0" lvl="0" indent="457200" algn="l" rtl="0">
              <a:spcBef>
                <a:spcPts val="0"/>
              </a:spcBef>
              <a:spcAft>
                <a:spcPts val="0"/>
              </a:spcAft>
              <a:buNone/>
            </a:pPr>
            <a:r>
              <a:rPr lang="en" sz="1100"/>
              <a:t>and young children. </a:t>
            </a:r>
            <a:r>
              <a:rPr lang="en" sz="1100" i="1"/>
              <a:t>Journal of Child Psychology and Psychiatry, 52</a:t>
            </a:r>
            <a:r>
              <a:rPr lang="en" sz="1100"/>
              <a:t>(8), 819–833. https://doi.org/10.1111/j.1469-7610.2011.02399.</a:t>
            </a:r>
            <a:endParaRPr sz="1100"/>
          </a:p>
          <a:p>
            <a:pPr marL="0" lvl="0" indent="0" algn="l" rtl="0">
              <a:spcBef>
                <a:spcPts val="0"/>
              </a:spcBef>
              <a:spcAft>
                <a:spcPts val="0"/>
              </a:spcAft>
              <a:buClr>
                <a:schemeClr val="dk1"/>
              </a:buClr>
              <a:buSzPts val="1100"/>
              <a:buFont typeface="Arial"/>
              <a:buNone/>
            </a:pPr>
            <a:r>
              <a:rPr lang="en" sz="1100"/>
              <a:t>Zeanah, C. H., Shauffer, C., &amp; Dozier, M. (2011). Foster Care for Young Children: Why It Must Be Developmentally Informed. J</a:t>
            </a:r>
            <a:r>
              <a:rPr lang="en" sz="1100" i="1"/>
              <a:t>ournal of the</a:t>
            </a:r>
            <a:endParaRPr sz="1100" i="1"/>
          </a:p>
          <a:p>
            <a:pPr marL="0" lvl="0" indent="457200" algn="l" rtl="0">
              <a:spcBef>
                <a:spcPts val="0"/>
              </a:spcBef>
              <a:spcAft>
                <a:spcPts val="0"/>
              </a:spcAft>
              <a:buClr>
                <a:schemeClr val="dk1"/>
              </a:buClr>
              <a:buSzPts val="1100"/>
              <a:buFont typeface="Arial"/>
              <a:buNone/>
            </a:pPr>
            <a:r>
              <a:rPr lang="en" sz="1100" i="1"/>
              <a:t> American Academy of Child and Adolescent Psychiatry, 50</a:t>
            </a:r>
            <a:r>
              <a:rPr lang="en" sz="1100"/>
              <a:t>(12), 1199–1201. https://doi.org/10.1016/j.jaac.2011.08.001</a:t>
            </a:r>
            <a:endParaRPr sz="1100"/>
          </a:p>
          <a:p>
            <a:pPr marL="0" lvl="0" indent="0" algn="l" rtl="0">
              <a:spcBef>
                <a:spcPts val="0"/>
              </a:spcBef>
              <a:spcAft>
                <a:spcPts val="0"/>
              </a:spcAft>
              <a:buNone/>
            </a:pPr>
            <a:r>
              <a:rPr lang="en" sz="1100"/>
              <a:t>Zerbini, G., Kantermann, T., &amp; Merrow, M. (2020). Strategies to decrease social jetlag: Reducing evening</a:t>
            </a:r>
            <a:endParaRPr sz="1100"/>
          </a:p>
          <a:p>
            <a:pPr marL="457200" lvl="0" indent="0" algn="l" rtl="0">
              <a:spcBef>
                <a:spcPts val="0"/>
              </a:spcBef>
              <a:spcAft>
                <a:spcPts val="0"/>
              </a:spcAft>
              <a:buNone/>
            </a:pPr>
            <a:r>
              <a:rPr lang="en" sz="1100"/>
              <a:t> blue light advances sleep and melatonin. </a:t>
            </a:r>
            <a:r>
              <a:rPr lang="en" sz="1100" i="1"/>
              <a:t>The European Journal of Neuroscience, 51</a:t>
            </a:r>
            <a:r>
              <a:rPr lang="en" sz="1100"/>
              <a:t>(12), 2355–2366. </a:t>
            </a:r>
            <a:r>
              <a:rPr lang="en" sz="1100" u="sng">
                <a:solidFill>
                  <a:schemeClr val="hlink"/>
                </a:solidFill>
                <a:hlinkClick r:id="rId3"/>
              </a:rPr>
              <a:t>https://doi.org/10.1111/ejn.14293</a:t>
            </a:r>
            <a:endParaRPr sz="1100"/>
          </a:p>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4"/>
          <p:cNvSpPr/>
          <p:nvPr/>
        </p:nvSpPr>
        <p:spPr>
          <a:xfrm>
            <a:off x="2821100" y="712200"/>
            <a:ext cx="3465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4"/>
          <p:cNvSpPr txBox="1">
            <a:spLocks noGrp="1"/>
          </p:cNvSpPr>
          <p:nvPr>
            <p:ph type="title"/>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Resources </a:t>
            </a:r>
            <a:endParaRPr/>
          </a:p>
        </p:txBody>
      </p:sp>
      <p:sp>
        <p:nvSpPr>
          <p:cNvPr id="610" name="Google Shape;610;p74"/>
          <p:cNvSpPr txBox="1">
            <a:spLocks noGrp="1"/>
          </p:cNvSpPr>
          <p:nvPr>
            <p:ph type="title" idx="2"/>
          </p:nvPr>
        </p:nvSpPr>
        <p:spPr>
          <a:xfrm>
            <a:off x="1241975" y="1862825"/>
            <a:ext cx="5964900" cy="698700"/>
          </a:xfrm>
          <a:prstGeom prst="rect">
            <a:avLst/>
          </a:prstGeom>
        </p:spPr>
        <p:txBody>
          <a:bodyPr spcFirstLastPara="1" wrap="square" lIns="91425" tIns="91425" rIns="91425" bIns="91425" anchor="b" anchorCtr="0">
            <a:noAutofit/>
          </a:bodyPr>
          <a:lstStyle/>
          <a:p>
            <a:pPr marL="457200" lvl="0" indent="-349250" algn="l" rtl="0">
              <a:spcBef>
                <a:spcPts val="0"/>
              </a:spcBef>
              <a:spcAft>
                <a:spcPts val="0"/>
              </a:spcAft>
              <a:buSzPts val="1900"/>
              <a:buFont typeface="Fira Sans Condensed"/>
              <a:buChar char="●"/>
            </a:pPr>
            <a:r>
              <a:rPr lang="en" sz="1900" u="sng">
                <a:solidFill>
                  <a:schemeClr val="hlink"/>
                </a:solidFill>
                <a:latin typeface="Fira Sans Condensed"/>
                <a:ea typeface="Fira Sans Condensed"/>
                <a:cs typeface="Fira Sans Condensed"/>
                <a:sym typeface="Fira Sans Condensed"/>
                <a:hlinkClick r:id="rId3"/>
              </a:rPr>
              <a:t>Visual Schedule Template</a:t>
            </a:r>
            <a:r>
              <a:rPr lang="en" sz="1900">
                <a:latin typeface="Fira Sans Condensed"/>
                <a:ea typeface="Fira Sans Condensed"/>
                <a:cs typeface="Fira Sans Condensed"/>
                <a:sym typeface="Fira Sans Condensed"/>
              </a:rPr>
              <a:t> </a:t>
            </a:r>
            <a:endParaRPr sz="1900">
              <a:latin typeface="Fira Sans Condensed"/>
              <a:ea typeface="Fira Sans Condensed"/>
              <a:cs typeface="Fira Sans Condensed"/>
              <a:sym typeface="Fira Sans Condensed"/>
            </a:endParaRPr>
          </a:p>
          <a:p>
            <a:pPr marL="457200" lvl="0" indent="-349250" algn="l" rtl="0">
              <a:spcBef>
                <a:spcPts val="0"/>
              </a:spcBef>
              <a:spcAft>
                <a:spcPts val="0"/>
              </a:spcAft>
              <a:buSzPts val="1900"/>
              <a:buFont typeface="Fira Sans Condensed"/>
              <a:buChar char="●"/>
            </a:pPr>
            <a:r>
              <a:rPr lang="en" sz="1900" u="sng">
                <a:solidFill>
                  <a:schemeClr val="hlink"/>
                </a:solidFill>
                <a:latin typeface="Fira Sans Condensed"/>
                <a:ea typeface="Fira Sans Condensed"/>
                <a:cs typeface="Fira Sans Condensed"/>
                <a:sym typeface="Fira Sans Condensed"/>
                <a:hlinkClick r:id="rId4"/>
              </a:rPr>
              <a:t>Social Story Template</a:t>
            </a:r>
            <a:endParaRPr sz="1900">
              <a:latin typeface="Fira Sans Condensed"/>
              <a:ea typeface="Fira Sans Condensed"/>
              <a:cs typeface="Fira Sans Condensed"/>
              <a:sym typeface="Fira Sans Condensed"/>
            </a:endParaRPr>
          </a:p>
          <a:p>
            <a:pPr marL="457200" lvl="0" indent="-349250" algn="l" rtl="0">
              <a:spcBef>
                <a:spcPts val="0"/>
              </a:spcBef>
              <a:spcAft>
                <a:spcPts val="0"/>
              </a:spcAft>
              <a:buSzPts val="1900"/>
              <a:buFont typeface="Fira Sans Condensed"/>
              <a:buChar char="●"/>
            </a:pPr>
            <a:r>
              <a:rPr lang="en" sz="1900" u="sng">
                <a:solidFill>
                  <a:schemeClr val="hlink"/>
                </a:solidFill>
                <a:latin typeface="Fira Sans Condensed"/>
                <a:ea typeface="Fira Sans Condensed"/>
                <a:cs typeface="Fira Sans Condensed"/>
                <a:sym typeface="Fira Sans Condensed"/>
                <a:hlinkClick r:id="rId5"/>
              </a:rPr>
              <a:t>Visual Schedule Cutouts</a:t>
            </a:r>
            <a:r>
              <a:rPr lang="en" sz="1900">
                <a:latin typeface="Fira Sans Condensed"/>
                <a:ea typeface="Fira Sans Condensed"/>
                <a:cs typeface="Fira Sans Condensed"/>
                <a:sym typeface="Fira Sans Condensed"/>
              </a:rPr>
              <a:t> </a:t>
            </a:r>
            <a:endParaRPr sz="1900">
              <a:latin typeface="Fira Sans Condensed"/>
              <a:ea typeface="Fira Sans Condensed"/>
              <a:cs typeface="Fira Sans Condensed"/>
              <a:sym typeface="Fira Sans Condensed"/>
            </a:endParaRPr>
          </a:p>
          <a:p>
            <a:pPr marL="457200" lvl="0" indent="-349250" algn="l" rtl="0">
              <a:spcBef>
                <a:spcPts val="0"/>
              </a:spcBef>
              <a:spcAft>
                <a:spcPts val="0"/>
              </a:spcAft>
              <a:buSzPts val="1900"/>
              <a:buFont typeface="Fira Sans Condensed"/>
              <a:buChar char="●"/>
            </a:pPr>
            <a:r>
              <a:rPr lang="en" sz="1900" u="sng">
                <a:solidFill>
                  <a:schemeClr val="hlink"/>
                </a:solidFill>
                <a:latin typeface="Fira Sans Condensed"/>
                <a:ea typeface="Fira Sans Condensed"/>
                <a:cs typeface="Fira Sans Condensed"/>
                <a:sym typeface="Fira Sans Condensed"/>
                <a:hlinkClick r:id="rId6"/>
              </a:rPr>
              <a:t>Adult Visual: How Many Times Did I Check On You?</a:t>
            </a:r>
            <a:r>
              <a:rPr lang="en" sz="1900">
                <a:latin typeface="Fira Sans Condensed"/>
                <a:ea typeface="Fira Sans Condensed"/>
                <a:cs typeface="Fira Sans Condensed"/>
                <a:sym typeface="Fira Sans Condensed"/>
              </a:rPr>
              <a:t> </a:t>
            </a:r>
            <a:endParaRPr sz="1900">
              <a:latin typeface="Fira Sans Condensed"/>
              <a:ea typeface="Fira Sans Condensed"/>
              <a:cs typeface="Fira Sans Condensed"/>
              <a:sym typeface="Fira Sans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subTitle" idx="1"/>
          </p:nvPr>
        </p:nvSpPr>
        <p:spPr>
          <a:xfrm>
            <a:off x="2128050" y="1386525"/>
            <a:ext cx="4887900" cy="206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a:latin typeface="Fira Sans Condensed"/>
                <a:ea typeface="Fira Sans Condensed"/>
                <a:cs typeface="Fira Sans Condensed"/>
                <a:sym typeface="Fira Sans Condensed"/>
              </a:rPr>
              <a:t>Bedtime routines involving activities that are done daily may </a:t>
            </a:r>
            <a:r>
              <a:rPr lang="en" sz="2600" b="1" u="sng">
                <a:latin typeface="Fira Sans Condensed"/>
                <a:ea typeface="Fira Sans Condensed"/>
                <a:cs typeface="Fira Sans Condensed"/>
                <a:sym typeface="Fira Sans Condensed"/>
              </a:rPr>
              <a:t>support or hinder</a:t>
            </a:r>
            <a:r>
              <a:rPr lang="en" sz="2600" b="1">
                <a:latin typeface="Fira Sans Condensed"/>
                <a:ea typeface="Fira Sans Condensed"/>
                <a:cs typeface="Fira Sans Condensed"/>
                <a:sym typeface="Fira Sans Condensed"/>
              </a:rPr>
              <a:t> sleep based on the child’s preferences or sensory needs</a:t>
            </a:r>
            <a:endParaRPr sz="2600" b="1">
              <a:latin typeface="Fira Sans Condensed"/>
              <a:ea typeface="Fira Sans Condensed"/>
              <a:cs typeface="Fira Sans Condensed"/>
              <a:sym typeface="Fira Sans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p:nvPr/>
        </p:nvSpPr>
        <p:spPr>
          <a:xfrm>
            <a:off x="3226925" y="712200"/>
            <a:ext cx="26958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4"/>
          <p:cNvSpPr txBox="1">
            <a:spLocks noGrp="1"/>
          </p:cNvSpPr>
          <p:nvPr>
            <p:ph type="title" idx="6"/>
          </p:nvPr>
        </p:nvSpPr>
        <p:spPr>
          <a:xfrm>
            <a:off x="311700" y="298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Routine </a:t>
            </a:r>
            <a:endParaRPr/>
          </a:p>
        </p:txBody>
      </p:sp>
      <p:sp>
        <p:nvSpPr>
          <p:cNvPr id="231" name="Google Shape;231;p34"/>
          <p:cNvSpPr/>
          <p:nvPr/>
        </p:nvSpPr>
        <p:spPr>
          <a:xfrm>
            <a:off x="4730900" y="1100850"/>
            <a:ext cx="2928600" cy="176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4"/>
          <p:cNvSpPr/>
          <p:nvPr/>
        </p:nvSpPr>
        <p:spPr>
          <a:xfrm>
            <a:off x="1507050" y="1100850"/>
            <a:ext cx="2928600" cy="176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4"/>
          <p:cNvSpPr/>
          <p:nvPr/>
        </p:nvSpPr>
        <p:spPr>
          <a:xfrm>
            <a:off x="3172225" y="3150925"/>
            <a:ext cx="2928600" cy="176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4"/>
          <p:cNvSpPr txBox="1"/>
          <p:nvPr/>
        </p:nvSpPr>
        <p:spPr>
          <a:xfrm>
            <a:off x="1595850" y="1466500"/>
            <a:ext cx="2751000" cy="132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2"/>
                </a:solidFill>
                <a:latin typeface="Fira Sans Condensed"/>
                <a:ea typeface="Fira Sans Condensed"/>
                <a:cs typeface="Fira Sans Condensed"/>
                <a:sym typeface="Fira Sans Condensed"/>
              </a:rPr>
              <a:t>Established sequences of activities that provide the structure for daily life. </a:t>
            </a:r>
            <a:endParaRPr sz="2100">
              <a:solidFill>
                <a:schemeClr val="dk2"/>
              </a:solidFill>
              <a:latin typeface="Fira Sans Condensed"/>
              <a:ea typeface="Fira Sans Condensed"/>
              <a:cs typeface="Fira Sans Condensed"/>
              <a:sym typeface="Fira Sans Condensed"/>
            </a:endParaRPr>
          </a:p>
        </p:txBody>
      </p:sp>
      <p:sp>
        <p:nvSpPr>
          <p:cNvPr id="235" name="Google Shape;235;p34"/>
          <p:cNvSpPr txBox="1"/>
          <p:nvPr/>
        </p:nvSpPr>
        <p:spPr>
          <a:xfrm>
            <a:off x="4819700" y="1276788"/>
            <a:ext cx="2751000" cy="141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Fira Sans Condensed"/>
                <a:ea typeface="Fira Sans Condensed"/>
                <a:cs typeface="Fira Sans Condensed"/>
                <a:sym typeface="Fira Sans Condensed"/>
              </a:rPr>
              <a:t>Routines are important for all children! They are </a:t>
            </a:r>
            <a:r>
              <a:rPr lang="en" sz="1800" u="sng">
                <a:solidFill>
                  <a:schemeClr val="dk2"/>
                </a:solidFill>
                <a:latin typeface="Fira Sans Condensed"/>
                <a:ea typeface="Fira Sans Condensed"/>
                <a:cs typeface="Fira Sans Condensed"/>
                <a:sym typeface="Fira Sans Condensed"/>
              </a:rPr>
              <a:t>essential</a:t>
            </a:r>
            <a:r>
              <a:rPr lang="en" sz="1800">
                <a:solidFill>
                  <a:schemeClr val="dk2"/>
                </a:solidFill>
                <a:latin typeface="Fira Sans Condensed"/>
                <a:ea typeface="Fira Sans Condensed"/>
                <a:cs typeface="Fira Sans Condensed"/>
                <a:sym typeface="Fira Sans Condensed"/>
              </a:rPr>
              <a:t> for children who have experienced trauma and/or maltreatment. </a:t>
            </a:r>
            <a:endParaRPr sz="1800">
              <a:solidFill>
                <a:schemeClr val="dk2"/>
              </a:solidFill>
              <a:latin typeface="Fira Sans Condensed"/>
              <a:ea typeface="Fira Sans Condensed"/>
              <a:cs typeface="Fira Sans Condensed"/>
              <a:sym typeface="Fira Sans Condensed"/>
            </a:endParaRPr>
          </a:p>
        </p:txBody>
      </p:sp>
      <p:sp>
        <p:nvSpPr>
          <p:cNvPr id="236" name="Google Shape;236;p34"/>
          <p:cNvSpPr txBox="1"/>
          <p:nvPr/>
        </p:nvSpPr>
        <p:spPr>
          <a:xfrm>
            <a:off x="3226925" y="3187325"/>
            <a:ext cx="3008400" cy="13209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2"/>
              </a:buClr>
              <a:buSzPts val="1700"/>
              <a:buFont typeface="Fira Sans Condensed"/>
              <a:buChar char="●"/>
            </a:pPr>
            <a:r>
              <a:rPr lang="en" sz="1700">
                <a:solidFill>
                  <a:schemeClr val="dk2"/>
                </a:solidFill>
                <a:latin typeface="Fira Sans Condensed"/>
                <a:ea typeface="Fira Sans Condensed"/>
                <a:cs typeface="Fira Sans Condensed"/>
                <a:sym typeface="Fira Sans Condensed"/>
              </a:rPr>
              <a:t>Regulate pre-sleep arousal </a:t>
            </a:r>
            <a:endParaRPr sz="1700">
              <a:solidFill>
                <a:schemeClr val="dk2"/>
              </a:solidFill>
              <a:latin typeface="Fira Sans Condensed"/>
              <a:ea typeface="Fira Sans Condensed"/>
              <a:cs typeface="Fira Sans Condensed"/>
              <a:sym typeface="Fira Sans Condensed"/>
            </a:endParaRPr>
          </a:p>
          <a:p>
            <a:pPr marL="457200" lvl="0" indent="-336550" algn="l" rtl="0">
              <a:spcBef>
                <a:spcPts val="0"/>
              </a:spcBef>
              <a:spcAft>
                <a:spcPts val="0"/>
              </a:spcAft>
              <a:buClr>
                <a:schemeClr val="dk2"/>
              </a:buClr>
              <a:buSzPts val="1700"/>
              <a:buFont typeface="Fira Sans Condensed"/>
              <a:buChar char="●"/>
            </a:pPr>
            <a:r>
              <a:rPr lang="en" sz="1700">
                <a:solidFill>
                  <a:schemeClr val="dk2"/>
                </a:solidFill>
                <a:latin typeface="Fira Sans Condensed"/>
                <a:ea typeface="Fira Sans Condensed"/>
                <a:cs typeface="Fira Sans Condensed"/>
                <a:sym typeface="Fira Sans Condensed"/>
              </a:rPr>
              <a:t>Provide a sense of stability and control </a:t>
            </a:r>
            <a:endParaRPr sz="1700">
              <a:solidFill>
                <a:schemeClr val="dk2"/>
              </a:solidFill>
              <a:latin typeface="Fira Sans Condensed"/>
              <a:ea typeface="Fira Sans Condensed"/>
              <a:cs typeface="Fira Sans Condensed"/>
              <a:sym typeface="Fira Sans Condensed"/>
            </a:endParaRPr>
          </a:p>
          <a:p>
            <a:pPr marL="457200" lvl="0" indent="-336550" algn="l" rtl="0">
              <a:spcBef>
                <a:spcPts val="0"/>
              </a:spcBef>
              <a:spcAft>
                <a:spcPts val="0"/>
              </a:spcAft>
              <a:buClr>
                <a:schemeClr val="dk2"/>
              </a:buClr>
              <a:buSzPts val="1700"/>
              <a:buFont typeface="Fira Sans Condensed"/>
              <a:buChar char="●"/>
            </a:pPr>
            <a:r>
              <a:rPr lang="en" sz="1700">
                <a:solidFill>
                  <a:schemeClr val="dk2"/>
                </a:solidFill>
                <a:latin typeface="Fira Sans Condensed"/>
                <a:ea typeface="Fira Sans Condensed"/>
                <a:cs typeface="Fira Sans Condensed"/>
                <a:sym typeface="Fira Sans Condensed"/>
              </a:rPr>
              <a:t>Facilitate emotional bond with caregivers </a:t>
            </a:r>
            <a:endParaRPr sz="1700">
              <a:solidFill>
                <a:schemeClr val="dk2"/>
              </a:solidFill>
              <a:latin typeface="Fira Sans Condensed"/>
              <a:ea typeface="Fira Sans Condensed"/>
              <a:cs typeface="Fira Sans Condensed"/>
              <a:sym typeface="Fira Sans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p:nvPr/>
        </p:nvSpPr>
        <p:spPr>
          <a:xfrm>
            <a:off x="3362500" y="712200"/>
            <a:ext cx="24222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txBox="1">
            <a:spLocks noGrp="1"/>
          </p:cNvSpPr>
          <p:nvPr>
            <p:ph type="title" idx="2"/>
          </p:nvPr>
        </p:nvSpPr>
        <p:spPr>
          <a:xfrm>
            <a:off x="311700" y="289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Sleep Routine</a:t>
            </a:r>
            <a:endParaRPr/>
          </a:p>
        </p:txBody>
      </p:sp>
      <p:sp>
        <p:nvSpPr>
          <p:cNvPr id="243" name="Google Shape;243;p35"/>
          <p:cNvSpPr txBox="1">
            <a:spLocks noGrp="1"/>
          </p:cNvSpPr>
          <p:nvPr>
            <p:ph type="subTitle" idx="1"/>
          </p:nvPr>
        </p:nvSpPr>
        <p:spPr>
          <a:xfrm>
            <a:off x="1907350" y="1319525"/>
            <a:ext cx="5332500" cy="800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Family routines are characterised by communication, a momentary time commitment, and are repeated regularly.</a:t>
            </a:r>
            <a:endParaRPr sz="1700">
              <a:latin typeface="Fira Sans Condensed"/>
              <a:ea typeface="Fira Sans Condensed"/>
              <a:cs typeface="Fira Sans Condensed"/>
              <a:sym typeface="Fira Sans Condensed"/>
            </a:endParaRPr>
          </a:p>
          <a:p>
            <a:pPr marL="457200" lvl="0" indent="0" algn="l" rtl="0">
              <a:spcBef>
                <a:spcPts val="0"/>
              </a:spcBef>
              <a:spcAft>
                <a:spcPts val="0"/>
              </a:spcAft>
              <a:buNone/>
            </a:pP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Keep your foster child’s cultural and sensory needs in mind when crafting their sleep routine. </a:t>
            </a: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Consistency is key! A bedtime routine that is consistent will signal relaxation to the body and cause the body to produce melatonin. </a:t>
            </a: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r>
              <a:rPr lang="en" sz="1700">
                <a:latin typeface="Fira Sans Condensed"/>
                <a:ea typeface="Fira Sans Condensed"/>
                <a:cs typeface="Fira Sans Condensed"/>
                <a:sym typeface="Fira Sans Condensed"/>
              </a:rPr>
              <a:t>  </a:t>
            </a: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p>
          <a:p>
            <a:pPr marL="0" lvl="0" indent="0" algn="l" rtl="0">
              <a:spcBef>
                <a:spcPts val="0"/>
              </a:spcBef>
              <a:spcAft>
                <a:spcPts val="0"/>
              </a:spcAft>
              <a:buNone/>
            </a:pPr>
            <a:endParaRPr sz="1700"/>
          </a:p>
        </p:txBody>
      </p:sp>
      <p:pic>
        <p:nvPicPr>
          <p:cNvPr id="244" name="Google Shape;244;p35"/>
          <p:cNvPicPr preferRelativeResize="0"/>
          <p:nvPr/>
        </p:nvPicPr>
        <p:blipFill>
          <a:blip r:embed="rId3">
            <a:alphaModFix/>
          </a:blip>
          <a:stretch>
            <a:fillRect/>
          </a:stretch>
        </p:blipFill>
        <p:spPr>
          <a:xfrm>
            <a:off x="7565625" y="3356650"/>
            <a:ext cx="1219200" cy="121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p:nvPr/>
        </p:nvSpPr>
        <p:spPr>
          <a:xfrm>
            <a:off x="3362500" y="712200"/>
            <a:ext cx="24222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6"/>
          <p:cNvSpPr txBox="1">
            <a:spLocks noGrp="1"/>
          </p:cNvSpPr>
          <p:nvPr>
            <p:ph type="title" idx="2"/>
          </p:nvPr>
        </p:nvSpPr>
        <p:spPr>
          <a:xfrm>
            <a:off x="311700" y="289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Sleep Routine</a:t>
            </a:r>
            <a:endParaRPr/>
          </a:p>
        </p:txBody>
      </p:sp>
      <p:sp>
        <p:nvSpPr>
          <p:cNvPr id="251" name="Google Shape;251;p36"/>
          <p:cNvSpPr txBox="1">
            <a:spLocks noGrp="1"/>
          </p:cNvSpPr>
          <p:nvPr>
            <p:ph type="subTitle" idx="1"/>
          </p:nvPr>
        </p:nvSpPr>
        <p:spPr>
          <a:xfrm>
            <a:off x="1086750" y="1186650"/>
            <a:ext cx="2721900" cy="800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When establishing the sleep routine for a new child in your home, ask the former guardian or social worker about the child’s sleep routine if possible. </a:t>
            </a: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If the child is old enough, ask the child directly. </a:t>
            </a: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r>
              <a:rPr lang="en" sz="1700">
                <a:latin typeface="Fira Sans Condensed"/>
                <a:ea typeface="Fira Sans Condensed"/>
                <a:cs typeface="Fira Sans Condensed"/>
                <a:sym typeface="Fira Sans Condensed"/>
              </a:rPr>
              <a:t>  </a:t>
            </a: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p>
          <a:p>
            <a:pPr marL="0" lvl="0" indent="0" algn="l" rtl="0">
              <a:spcBef>
                <a:spcPts val="0"/>
              </a:spcBef>
              <a:spcAft>
                <a:spcPts val="0"/>
              </a:spcAft>
              <a:buNone/>
            </a:pPr>
            <a:endParaRPr sz="1700"/>
          </a:p>
        </p:txBody>
      </p:sp>
      <p:sp>
        <p:nvSpPr>
          <p:cNvPr id="252" name="Google Shape;252;p36"/>
          <p:cNvSpPr txBox="1">
            <a:spLocks noGrp="1"/>
          </p:cNvSpPr>
          <p:nvPr>
            <p:ph type="subTitle" idx="1"/>
          </p:nvPr>
        </p:nvSpPr>
        <p:spPr>
          <a:xfrm>
            <a:off x="4551175" y="1292125"/>
            <a:ext cx="3743700" cy="800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700" u="sng">
                <a:latin typeface="Fira Sans Condensed"/>
                <a:ea typeface="Fira Sans Condensed"/>
                <a:cs typeface="Fira Sans Condensed"/>
                <a:sym typeface="Fira Sans Condensed"/>
              </a:rPr>
              <a:t>Sample Questions You Could Ask:</a:t>
            </a:r>
            <a:r>
              <a:rPr lang="en" sz="1700">
                <a:latin typeface="Fira Sans Condensed"/>
                <a:ea typeface="Fira Sans Condensed"/>
                <a:cs typeface="Fira Sans Condensed"/>
                <a:sym typeface="Fira Sans Condensed"/>
              </a:rPr>
              <a:t> </a:t>
            </a: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Do they have a safety item such as a stuffed animal or blanket?</a:t>
            </a: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When do they normally go to sleep?</a:t>
            </a: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Do they sleep with a sibling in the room normally?</a:t>
            </a: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a:latin typeface="Fira Sans Condensed"/>
                <a:ea typeface="Fira Sans Condensed"/>
                <a:cs typeface="Fira Sans Condensed"/>
                <a:sym typeface="Fira Sans Condensed"/>
              </a:rPr>
              <a:t>Do they have a nightlight?</a:t>
            </a:r>
            <a:endParaRPr sz="1700">
              <a:latin typeface="Fira Sans Condensed"/>
              <a:ea typeface="Fira Sans Condensed"/>
              <a:cs typeface="Fira Sans Condensed"/>
              <a:sym typeface="Fira Sans Condensed"/>
            </a:endParaRPr>
          </a:p>
          <a:p>
            <a:pPr marL="45720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latin typeface="Fira Sans Condensed"/>
              <a:ea typeface="Fira Sans Condensed"/>
              <a:cs typeface="Fira Sans Condensed"/>
              <a:sym typeface="Fira Sans Condensed"/>
            </a:endParaRPr>
          </a:p>
          <a:p>
            <a:pPr marL="0" lvl="0" indent="0" algn="l" rtl="0">
              <a:spcBef>
                <a:spcPts val="0"/>
              </a:spcBef>
              <a:spcAft>
                <a:spcPts val="0"/>
              </a:spcAft>
              <a:buNone/>
            </a:pPr>
            <a:r>
              <a:rPr lang="en" sz="1700">
                <a:latin typeface="Fira Sans Condensed"/>
                <a:ea typeface="Fira Sans Condensed"/>
                <a:cs typeface="Fira Sans Condensed"/>
                <a:sym typeface="Fira Sans Condensed"/>
              </a:rPr>
              <a:t>  </a:t>
            </a:r>
            <a:endParaRPr sz="1700">
              <a:latin typeface="Fira Sans Condensed"/>
              <a:ea typeface="Fira Sans Condensed"/>
              <a:cs typeface="Fira Sans Condensed"/>
              <a:sym typeface="Fira Sans Condensed"/>
            </a:endParaRPr>
          </a:p>
          <a:p>
            <a:pPr marL="0" lvl="0" indent="0" algn="l" rtl="0">
              <a:spcBef>
                <a:spcPts val="0"/>
              </a:spcBef>
              <a:spcAft>
                <a:spcPts val="0"/>
              </a:spcAft>
              <a:buNone/>
            </a:pPr>
            <a:endParaRPr sz="1700"/>
          </a:p>
          <a:p>
            <a:pPr marL="0" lvl="0" indent="0" algn="l" rtl="0">
              <a:spcBef>
                <a:spcPts val="0"/>
              </a:spcBef>
              <a:spcAft>
                <a:spcPts val="0"/>
              </a:spcAft>
              <a:buNone/>
            </a:pPr>
            <a:endParaRPr sz="1700"/>
          </a:p>
        </p:txBody>
      </p:sp>
      <p:pic>
        <p:nvPicPr>
          <p:cNvPr id="253" name="Google Shape;253;p36"/>
          <p:cNvPicPr preferRelativeResize="0"/>
          <p:nvPr/>
        </p:nvPicPr>
        <p:blipFill>
          <a:blip r:embed="rId3">
            <a:alphaModFix/>
          </a:blip>
          <a:stretch>
            <a:fillRect/>
          </a:stretch>
        </p:blipFill>
        <p:spPr>
          <a:xfrm>
            <a:off x="7428850" y="3682875"/>
            <a:ext cx="1219200" cy="121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p:nvPr/>
        </p:nvSpPr>
        <p:spPr>
          <a:xfrm>
            <a:off x="4524300" y="700050"/>
            <a:ext cx="4619700" cy="374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7"/>
          <p:cNvSpPr txBox="1">
            <a:spLocks noGrp="1"/>
          </p:cNvSpPr>
          <p:nvPr>
            <p:ph type="title"/>
          </p:nvPr>
        </p:nvSpPr>
        <p:spPr>
          <a:xfrm>
            <a:off x="5032650" y="2354700"/>
            <a:ext cx="3603000" cy="231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300"/>
              <a:t>Creating A Sleep Routine </a:t>
            </a:r>
            <a:endParaRPr sz="3300"/>
          </a:p>
          <a:p>
            <a:pPr marL="0" lvl="0" indent="0" algn="ctr" rtl="0">
              <a:spcBef>
                <a:spcPts val="0"/>
              </a:spcBef>
              <a:spcAft>
                <a:spcPts val="0"/>
              </a:spcAft>
              <a:buClr>
                <a:schemeClr val="dk1"/>
              </a:buClr>
              <a:buSzPts val="1100"/>
              <a:buFont typeface="Arial"/>
              <a:buNone/>
            </a:pPr>
            <a:endParaRPr sz="3900"/>
          </a:p>
          <a:p>
            <a:pPr marL="0" lvl="0" indent="0" algn="ctr" rtl="0">
              <a:spcBef>
                <a:spcPts val="0"/>
              </a:spcBef>
              <a:spcAft>
                <a:spcPts val="0"/>
              </a:spcAft>
              <a:buNone/>
            </a:pPr>
            <a:endParaRPr sz="2900"/>
          </a:p>
        </p:txBody>
      </p:sp>
      <p:sp>
        <p:nvSpPr>
          <p:cNvPr id="260" name="Google Shape;260;p37"/>
          <p:cNvSpPr txBox="1">
            <a:spLocks noGrp="1"/>
          </p:cNvSpPr>
          <p:nvPr>
            <p:ph type="title" idx="2"/>
          </p:nvPr>
        </p:nvSpPr>
        <p:spPr>
          <a:xfrm>
            <a:off x="6381950" y="481725"/>
            <a:ext cx="2644800" cy="160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sp>
        <p:nvSpPr>
          <p:cNvPr id="261" name="Google Shape;261;p37"/>
          <p:cNvSpPr/>
          <p:nvPr/>
        </p:nvSpPr>
        <p:spPr>
          <a:xfrm rot="5400000">
            <a:off x="0" y="0"/>
            <a:ext cx="975900" cy="97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Adult Learning Center by Slidesgo">
  <a:themeElements>
    <a:clrScheme name="Simple Light">
      <a:dk1>
        <a:srgbClr val="000000"/>
      </a:dk1>
      <a:lt1>
        <a:srgbClr val="FFFFFF"/>
      </a:lt1>
      <a:dk2>
        <a:srgbClr val="363636"/>
      </a:dk2>
      <a:lt2>
        <a:srgbClr val="EEEEEE"/>
      </a:lt2>
      <a:accent1>
        <a:srgbClr val="F6E977"/>
      </a:accent1>
      <a:accent2>
        <a:srgbClr val="DBA96B"/>
      </a:accent2>
      <a:accent3>
        <a:srgbClr val="E477A3"/>
      </a:accent3>
      <a:accent4>
        <a:srgbClr val="5C72B4"/>
      </a:accent4>
      <a:accent5>
        <a:srgbClr val="9CC6DE"/>
      </a:accent5>
      <a:accent6>
        <a:srgbClr val="F7A7C7"/>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3957</Words>
  <Application>Microsoft Macintosh PowerPoint</Application>
  <PresentationFormat>On-screen Show (16:9)</PresentationFormat>
  <Paragraphs>315</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Fira Sans Condensed ExtraBold</vt:lpstr>
      <vt:lpstr>Fira Sans Condensed Medium</vt:lpstr>
      <vt:lpstr>Fira Sans Condensed</vt:lpstr>
      <vt:lpstr>Arial</vt:lpstr>
      <vt:lpstr>Fira Sans Condensed Light</vt:lpstr>
      <vt:lpstr>Adult Learning Center by Slidesgo</vt:lpstr>
      <vt:lpstr>  Module 3 Increasing Independence and Confidence Around Sleep Through Choice </vt:lpstr>
      <vt:lpstr>What is Routine &amp; Sleep Hygiene </vt:lpstr>
      <vt:lpstr>What is Routine and Sleep Hygiene?</vt:lpstr>
      <vt:lpstr>What Is Sleep Hygiene?</vt:lpstr>
      <vt:lpstr>PowerPoint Presentation</vt:lpstr>
      <vt:lpstr>Routine </vt:lpstr>
      <vt:lpstr>Sleep Routine</vt:lpstr>
      <vt:lpstr>Sleep Routine</vt:lpstr>
      <vt:lpstr>Creating A Sleep Routine   </vt:lpstr>
      <vt:lpstr>How To Structure A Sleep Routine: Meal Time </vt:lpstr>
      <vt:lpstr>How To Structure A Sleep Routine: Meal Time </vt:lpstr>
      <vt:lpstr>How To Structure A Sleep Routine: Blue Light </vt:lpstr>
      <vt:lpstr>How To Structure A Sleep Routine: Blue Light </vt:lpstr>
      <vt:lpstr>How To Structure A Sleep Routine: Blue Light </vt:lpstr>
      <vt:lpstr>How To Structure A Sleep Routine: Physical Activity </vt:lpstr>
      <vt:lpstr>Strategies To Facilitate Sleep  </vt:lpstr>
      <vt:lpstr>Sleep Environment For Children </vt:lpstr>
      <vt:lpstr>Safe Sleep Environment For Babies</vt:lpstr>
      <vt:lpstr>Sleep Environment: Smell</vt:lpstr>
      <vt:lpstr>Strategies To Facilitate Sleep Routine: Visual Schedule </vt:lpstr>
      <vt:lpstr>Strategies To Facilitate Sleep Routine: Visual Schedule </vt:lpstr>
      <vt:lpstr>Strategies To Facilitate Sleep Routine: Social Stories </vt:lpstr>
      <vt:lpstr>Strategies To Facilitate Sleep Routine: Social Stories </vt:lpstr>
      <vt:lpstr>Strategies To Facilitate Sleep Routine: Social Stories </vt:lpstr>
      <vt:lpstr>Strategies To Facilitate Sleep Routine: Social Stories </vt:lpstr>
      <vt:lpstr>Strategies To Facilitate Sleep Routine: Controlled Choice </vt:lpstr>
      <vt:lpstr>Strategies To Facilitate Sleep Routine: “Camping Out”</vt:lpstr>
      <vt:lpstr>Strategies To Facilitate Sleep Routine:  “Camping Out” </vt:lpstr>
      <vt:lpstr>Strategies To Facilitate Sleep Routine:  The Token Board For You </vt:lpstr>
      <vt:lpstr>Strategies To Facilitate Sleep Routine:  The Token Board For You </vt:lpstr>
      <vt:lpstr>Strategies To Facilitate Sleep Routine: Attachment </vt:lpstr>
      <vt:lpstr>Strategies To Facilitate Sleep Routine: Attachment </vt:lpstr>
      <vt:lpstr>Strategies To Facilitate Your Sleep</vt:lpstr>
      <vt:lpstr>Do’s, Don’ts, and Maybes </vt:lpstr>
      <vt:lpstr>Co-Sleeping </vt:lpstr>
      <vt:lpstr>Melatonin</vt:lpstr>
      <vt:lpstr>“Behavioral” Interventions</vt:lpstr>
      <vt:lpstr>Scenario # 1 </vt:lpstr>
      <vt:lpstr>Scenario # 2 </vt:lpstr>
      <vt:lpstr>Scenario # 3 </vt:lpstr>
      <vt:lpstr>Do You Want to Know More?</vt:lpstr>
      <vt:lpstr>Thank You!</vt:lpstr>
      <vt:lpstr>Sources </vt:lpstr>
      <vt:lpstr>Sources </vt:lpstr>
      <vt:lpstr>Sources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Module 3 Increasing Independence and Confidence Around Sleep Through Choice </dc:title>
  <cp:lastModifiedBy>Madison Elizabeth Bowen E</cp:lastModifiedBy>
  <cp:revision>1</cp:revision>
  <dcterms:modified xsi:type="dcterms:W3CDTF">2024-10-24T17:54:25Z</dcterms:modified>
</cp:coreProperties>
</file>