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Fira Sans Condensed" panose="020F0502020204030204" pitchFamily="34" charset="0"/>
      <p:regular r:id="rId47"/>
      <p:bold r:id="rId48"/>
      <p:italic r:id="rId49"/>
      <p:boldItalic r:id="rId50"/>
    </p:embeddedFont>
    <p:embeddedFont>
      <p:font typeface="Fira Sans Condensed ExtraBold" panose="020F0502020204030204" pitchFamily="34" charset="0"/>
      <p:bold r:id="rId51"/>
      <p:italic r:id="rId52"/>
      <p:boldItalic r:id="rId53"/>
    </p:embeddedFont>
    <p:embeddedFont>
      <p:font typeface="Fira Sans Condensed Light" panose="020F0302020204030204" pitchFamily="34" charset="0"/>
      <p:regular r:id="rId54"/>
      <p:bold r:id="rId55"/>
      <p:italic r:id="rId56"/>
      <p:boldItalic r:id="rId57"/>
    </p:embeddedFont>
    <p:embeddedFont>
      <p:font typeface="Fira Sans Condensed Medium" panose="020B05030500000200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snapToObjects="1">
      <p:cViewPr varScale="1">
        <p:scale>
          <a:sx n="140" d="100"/>
          <a:sy n="140"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e7dc43c8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e7dc43c8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fe2d81c556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fe2d81c556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d82f3bb5e_0_320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6d82f3bb5e_0_32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fe2d81c556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fe2d81c556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fe2d81c556_3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fe2d81c556_3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d82f3bb5e_0_31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d82f3bb5e_0_31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6d82f3bb5e_0_316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6d82f3bb5e_0_3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fe2d81c556_3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fe2d81c556_3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6d82f3bb5e_0_31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6d82f3bb5e_0_31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fe2d81c556_3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fe2d81c556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6d82f3bb5e_0_31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6d82f3bb5e_0_31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d449f4e8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d449f4e8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feaf7983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feaf7983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feaf7983a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feaf7983a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feaf7983a0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feaf7983a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Alternatively, I can make my own example and post on youtube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6daf70a2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6daf70a2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feaf7983a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feaf7983a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feaf7983a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feaf7983a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6d82f3bb5e_0_31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6d82f3bb5e_0_31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feaf7983a0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feaf7983a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feaf7983a0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feaf7983a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6d82f3bb5e_0_31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6d82f3bb5e_0_31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fe2d81c556_3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fe2d81c556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feaf7983a0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feaf7983a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feaf7983a0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2feaf7983a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feaf7983a0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feaf7983a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6d82f3bb5e_0_316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6d82f3bb5e_0_3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6d82f3bb5e_0_317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6d82f3bb5e_0_31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899227499a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899227499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6d82f3bb5e_0_327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6d82f3bb5e_0_32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6d82f3bb5e_0_327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6d82f3bb5e_0_32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899227499a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899227499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6d82f3bb5e_0_327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6d82f3bb5e_0_32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d449f4e8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d449f4e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6d82f3bb5e_0_31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6d82f3bb5e_0_3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d449f4e8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d449f4e8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dba6c81ab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dba6c81ab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d82f3bb5e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d82f3bb5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d82f3bb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6d82f3bb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d82f3bb5e_0_8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d82f3bb5e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0" y="595050"/>
            <a:ext cx="8520600" cy="906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14238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1831350" y="2570000"/>
            <a:ext cx="5481300" cy="14406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52" name="Google Shape;52;p11"/>
          <p:cNvSpPr txBox="1">
            <a:spLocks noGrp="1"/>
          </p:cNvSpPr>
          <p:nvPr>
            <p:ph type="body" idx="1"/>
          </p:nvPr>
        </p:nvSpPr>
        <p:spPr>
          <a:xfrm>
            <a:off x="1941300" y="3934400"/>
            <a:ext cx="5261400" cy="8733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1600"/>
              </a:spcBef>
              <a:spcAft>
                <a:spcPts val="0"/>
              </a:spcAft>
              <a:buSzPts val="1600"/>
              <a:buChar char="○"/>
              <a:defRPr sz="1600"/>
            </a:lvl2pPr>
            <a:lvl3pPr marL="1371600" lvl="2" indent="-330200" algn="ctr">
              <a:spcBef>
                <a:spcPts val="1600"/>
              </a:spcBef>
              <a:spcAft>
                <a:spcPts val="0"/>
              </a:spcAft>
              <a:buSzPts val="1600"/>
              <a:buChar char="■"/>
              <a:defRPr sz="1600"/>
            </a:lvl3pPr>
            <a:lvl4pPr marL="1828800" lvl="3" indent="-330200" algn="ctr">
              <a:spcBef>
                <a:spcPts val="1600"/>
              </a:spcBef>
              <a:spcAft>
                <a:spcPts val="0"/>
              </a:spcAft>
              <a:buSzPts val="1600"/>
              <a:buChar char="●"/>
              <a:defRPr sz="1600"/>
            </a:lvl4pPr>
            <a:lvl5pPr marL="2286000" lvl="4" indent="-330200" algn="ctr">
              <a:spcBef>
                <a:spcPts val="1600"/>
              </a:spcBef>
              <a:spcAft>
                <a:spcPts val="0"/>
              </a:spcAft>
              <a:buSzPts val="1600"/>
              <a:buChar char="○"/>
              <a:defRPr sz="1600"/>
            </a:lvl5pPr>
            <a:lvl6pPr marL="2743200" lvl="5" indent="-330200" algn="ctr">
              <a:spcBef>
                <a:spcPts val="1600"/>
              </a:spcBef>
              <a:spcAft>
                <a:spcPts val="0"/>
              </a:spcAft>
              <a:buSzPts val="1600"/>
              <a:buChar char="■"/>
              <a:defRPr sz="1600"/>
            </a:lvl6pPr>
            <a:lvl7pPr marL="3200400" lvl="6" indent="-330200" algn="ctr">
              <a:spcBef>
                <a:spcPts val="1600"/>
              </a:spcBef>
              <a:spcAft>
                <a:spcPts val="0"/>
              </a:spcAft>
              <a:buSzPts val="1600"/>
              <a:buChar char="●"/>
              <a:defRPr sz="1600"/>
            </a:lvl7pPr>
            <a:lvl8pPr marL="3657600" lvl="7" indent="-330200" algn="ctr">
              <a:spcBef>
                <a:spcPts val="1600"/>
              </a:spcBef>
              <a:spcAft>
                <a:spcPts val="0"/>
              </a:spcAft>
              <a:buSzPts val="1600"/>
              <a:buChar char="○"/>
              <a:defRPr sz="1600"/>
            </a:lvl8pPr>
            <a:lvl9pPr marL="4114800" lvl="8" indent="-330200" algn="ctr">
              <a:spcBef>
                <a:spcPts val="1600"/>
              </a:spcBef>
              <a:spcAft>
                <a:spcPts val="1600"/>
              </a:spcAft>
              <a:buSzPts val="1600"/>
              <a:buChar char="■"/>
              <a:defRPr sz="1600"/>
            </a:lvl9pPr>
          </a:lstStyle>
          <a:p>
            <a:endParaRPr/>
          </a:p>
        </p:txBody>
      </p:sp>
      <p:sp>
        <p:nvSpPr>
          <p:cNvPr id="53" name="Google Shape;53;p11"/>
          <p:cNvSpPr/>
          <p:nvPr/>
        </p:nvSpPr>
        <p:spPr>
          <a:xfrm>
            <a:off x="-75" y="4367800"/>
            <a:ext cx="1339800" cy="438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p:nvPr/>
        </p:nvSpPr>
        <p:spPr>
          <a:xfrm>
            <a:off x="8629650" y="0"/>
            <a:ext cx="514200" cy="1319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970100" y="12951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58" name="Google Shape;58;p13"/>
          <p:cNvSpPr txBox="1">
            <a:spLocks noGrp="1"/>
          </p:cNvSpPr>
          <p:nvPr>
            <p:ph type="subTitle" idx="1"/>
          </p:nvPr>
        </p:nvSpPr>
        <p:spPr>
          <a:xfrm>
            <a:off x="3970100" y="170550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3"/>
          <p:cNvSpPr txBox="1">
            <a:spLocks noGrp="1"/>
          </p:cNvSpPr>
          <p:nvPr>
            <p:ph type="title" idx="2" hasCustomPrompt="1"/>
          </p:nvPr>
        </p:nvSpPr>
        <p:spPr>
          <a:xfrm>
            <a:off x="4372250" y="72402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0" name="Google Shape;60;p13"/>
          <p:cNvSpPr txBox="1">
            <a:spLocks noGrp="1"/>
          </p:cNvSpPr>
          <p:nvPr>
            <p:ph type="title" idx="3"/>
          </p:nvPr>
        </p:nvSpPr>
        <p:spPr>
          <a:xfrm>
            <a:off x="6331125" y="12951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1" name="Google Shape;61;p13"/>
          <p:cNvSpPr txBox="1">
            <a:spLocks noGrp="1"/>
          </p:cNvSpPr>
          <p:nvPr>
            <p:ph type="subTitle" idx="4"/>
          </p:nvPr>
        </p:nvSpPr>
        <p:spPr>
          <a:xfrm>
            <a:off x="6331125" y="170550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13"/>
          <p:cNvSpPr txBox="1">
            <a:spLocks noGrp="1"/>
          </p:cNvSpPr>
          <p:nvPr>
            <p:ph type="title" idx="5" hasCustomPrompt="1"/>
          </p:nvPr>
        </p:nvSpPr>
        <p:spPr>
          <a:xfrm>
            <a:off x="6733275" y="72402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3" name="Google Shape;63;p13"/>
          <p:cNvSpPr txBox="1">
            <a:spLocks noGrp="1"/>
          </p:cNvSpPr>
          <p:nvPr>
            <p:ph type="title" idx="6"/>
          </p:nvPr>
        </p:nvSpPr>
        <p:spPr>
          <a:xfrm>
            <a:off x="3970100" y="339562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4" name="Google Shape;64;p13"/>
          <p:cNvSpPr txBox="1">
            <a:spLocks noGrp="1"/>
          </p:cNvSpPr>
          <p:nvPr>
            <p:ph type="subTitle" idx="7"/>
          </p:nvPr>
        </p:nvSpPr>
        <p:spPr>
          <a:xfrm>
            <a:off x="3970100" y="380595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 name="Google Shape;65;p13"/>
          <p:cNvSpPr txBox="1">
            <a:spLocks noGrp="1"/>
          </p:cNvSpPr>
          <p:nvPr>
            <p:ph type="title" idx="8" hasCustomPrompt="1"/>
          </p:nvPr>
        </p:nvSpPr>
        <p:spPr>
          <a:xfrm>
            <a:off x="4372250" y="282447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6" name="Google Shape;66;p13"/>
          <p:cNvSpPr txBox="1">
            <a:spLocks noGrp="1"/>
          </p:cNvSpPr>
          <p:nvPr>
            <p:ph type="title" idx="9"/>
          </p:nvPr>
        </p:nvSpPr>
        <p:spPr>
          <a:xfrm>
            <a:off x="6331125" y="339562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7" name="Google Shape;67;p13"/>
          <p:cNvSpPr txBox="1">
            <a:spLocks noGrp="1"/>
          </p:cNvSpPr>
          <p:nvPr>
            <p:ph type="subTitle" idx="13"/>
          </p:nvPr>
        </p:nvSpPr>
        <p:spPr>
          <a:xfrm>
            <a:off x="6331125" y="380595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8" name="Google Shape;68;p13"/>
          <p:cNvSpPr txBox="1">
            <a:spLocks noGrp="1"/>
          </p:cNvSpPr>
          <p:nvPr>
            <p:ph type="title" idx="14" hasCustomPrompt="1"/>
          </p:nvPr>
        </p:nvSpPr>
        <p:spPr>
          <a:xfrm>
            <a:off x="6733275" y="2824475"/>
            <a:ext cx="1133400" cy="60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9" name="Google Shape;69;p13"/>
          <p:cNvSpPr/>
          <p:nvPr/>
        </p:nvSpPr>
        <p:spPr>
          <a:xfrm rot="-5400000">
            <a:off x="8168100" y="4167600"/>
            <a:ext cx="975900" cy="975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SECTION_TITLE_AND_DESCRIPTION_1_1">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603150" y="339212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2" name="Google Shape;72;p14"/>
          <p:cNvSpPr txBox="1">
            <a:spLocks noGrp="1"/>
          </p:cNvSpPr>
          <p:nvPr>
            <p:ph type="subTitle" idx="1"/>
          </p:nvPr>
        </p:nvSpPr>
        <p:spPr>
          <a:xfrm>
            <a:off x="2128050" y="1239225"/>
            <a:ext cx="4887900" cy="206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73" name="Google Shape;73;p14"/>
          <p:cNvSpPr/>
          <p:nvPr/>
        </p:nvSpPr>
        <p:spPr>
          <a:xfrm>
            <a:off x="349975" y="0"/>
            <a:ext cx="555600" cy="2688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8238425" y="2455200"/>
            <a:ext cx="555600" cy="2688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349975" y="4471500"/>
            <a:ext cx="555600" cy="67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2">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518278" y="15062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8" name="Google Shape;78;p15"/>
          <p:cNvSpPr txBox="1">
            <a:spLocks noGrp="1"/>
          </p:cNvSpPr>
          <p:nvPr>
            <p:ph type="subTitle" idx="1"/>
          </p:nvPr>
        </p:nvSpPr>
        <p:spPr>
          <a:xfrm>
            <a:off x="1756763" y="1916575"/>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9" name="Google Shape;79;p15"/>
          <p:cNvSpPr txBox="1">
            <a:spLocks noGrp="1"/>
          </p:cNvSpPr>
          <p:nvPr>
            <p:ph type="title" idx="2"/>
          </p:nvPr>
        </p:nvSpPr>
        <p:spPr>
          <a:xfrm>
            <a:off x="5211053" y="15062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0" name="Google Shape;80;p15"/>
          <p:cNvSpPr txBox="1">
            <a:spLocks noGrp="1"/>
          </p:cNvSpPr>
          <p:nvPr>
            <p:ph type="subTitle" idx="3"/>
          </p:nvPr>
        </p:nvSpPr>
        <p:spPr>
          <a:xfrm>
            <a:off x="5449538" y="1916575"/>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15"/>
          <p:cNvSpPr txBox="1">
            <a:spLocks noGrp="1"/>
          </p:cNvSpPr>
          <p:nvPr>
            <p:ph type="title" idx="4"/>
          </p:nvPr>
        </p:nvSpPr>
        <p:spPr>
          <a:xfrm>
            <a:off x="3364650" y="3397575"/>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2" name="Google Shape;82;p15"/>
          <p:cNvSpPr txBox="1">
            <a:spLocks noGrp="1"/>
          </p:cNvSpPr>
          <p:nvPr>
            <p:ph type="subTitle" idx="5"/>
          </p:nvPr>
        </p:nvSpPr>
        <p:spPr>
          <a:xfrm>
            <a:off x="3603150" y="3807900"/>
            <a:ext cx="19377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3" name="Google Shape;83;p15"/>
          <p:cNvSpPr txBox="1">
            <a:spLocks noGrp="1"/>
          </p:cNvSpPr>
          <p:nvPr>
            <p:ph type="title" idx="6"/>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4" name="Google Shape;84;p15"/>
          <p:cNvSpPr/>
          <p:nvPr/>
        </p:nvSpPr>
        <p:spPr>
          <a:xfrm rot="-5400000">
            <a:off x="7419975" y="3419400"/>
            <a:ext cx="1724100" cy="1724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Four Columns ">
  <p:cSld name="SECTION_TITLE_AND_DESCRIPTION_1_2_1">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1211666" y="1648450"/>
            <a:ext cx="23517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87" name="Google Shape;87;p16"/>
          <p:cNvSpPr txBox="1">
            <a:spLocks noGrp="1"/>
          </p:cNvSpPr>
          <p:nvPr>
            <p:ph type="subTitle" idx="1"/>
          </p:nvPr>
        </p:nvSpPr>
        <p:spPr>
          <a:xfrm>
            <a:off x="1211688" y="2058800"/>
            <a:ext cx="2351700" cy="8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88" name="Google Shape;88;p16"/>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 name="Google Shape;89;p16"/>
          <p:cNvSpPr txBox="1">
            <a:spLocks noGrp="1"/>
          </p:cNvSpPr>
          <p:nvPr>
            <p:ph type="title" idx="3"/>
          </p:nvPr>
        </p:nvSpPr>
        <p:spPr>
          <a:xfrm>
            <a:off x="1211685" y="3328750"/>
            <a:ext cx="23517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90" name="Google Shape;90;p16"/>
          <p:cNvSpPr txBox="1">
            <a:spLocks noGrp="1"/>
          </p:cNvSpPr>
          <p:nvPr>
            <p:ph type="subTitle" idx="4"/>
          </p:nvPr>
        </p:nvSpPr>
        <p:spPr>
          <a:xfrm>
            <a:off x="1211688" y="3739099"/>
            <a:ext cx="2351700" cy="8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91" name="Google Shape;91;p16"/>
          <p:cNvSpPr txBox="1">
            <a:spLocks noGrp="1"/>
          </p:cNvSpPr>
          <p:nvPr>
            <p:ph type="title" idx="5"/>
          </p:nvPr>
        </p:nvSpPr>
        <p:spPr>
          <a:xfrm>
            <a:off x="5580634" y="1648450"/>
            <a:ext cx="2351700" cy="4569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2" name="Google Shape;92;p16"/>
          <p:cNvSpPr txBox="1">
            <a:spLocks noGrp="1"/>
          </p:cNvSpPr>
          <p:nvPr>
            <p:ph type="subTitle" idx="6"/>
          </p:nvPr>
        </p:nvSpPr>
        <p:spPr>
          <a:xfrm>
            <a:off x="5580634" y="2058800"/>
            <a:ext cx="2351700" cy="8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3" name="Google Shape;93;p16"/>
          <p:cNvSpPr txBox="1">
            <a:spLocks noGrp="1"/>
          </p:cNvSpPr>
          <p:nvPr>
            <p:ph type="title" idx="7"/>
          </p:nvPr>
        </p:nvSpPr>
        <p:spPr>
          <a:xfrm>
            <a:off x="5580634" y="3328750"/>
            <a:ext cx="2351700" cy="4569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4" name="Google Shape;94;p16"/>
          <p:cNvSpPr txBox="1">
            <a:spLocks noGrp="1"/>
          </p:cNvSpPr>
          <p:nvPr>
            <p:ph type="subTitle" idx="8"/>
          </p:nvPr>
        </p:nvSpPr>
        <p:spPr>
          <a:xfrm>
            <a:off x="5580634" y="3739099"/>
            <a:ext cx="2351700" cy="8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5" name="Google Shape;95;p16"/>
          <p:cNvSpPr/>
          <p:nvPr/>
        </p:nvSpPr>
        <p:spPr>
          <a:xfrm>
            <a:off x="0" y="3419400"/>
            <a:ext cx="1724100" cy="1724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8807700" y="0"/>
            <a:ext cx="336300" cy="159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ix Columns ">
  <p:cSld name="SECTION_TITLE_AND_DESCRIPTION_1_2_2">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1027919" y="1715300"/>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9" name="Google Shape;99;p17"/>
          <p:cNvSpPr txBox="1">
            <a:spLocks noGrp="1"/>
          </p:cNvSpPr>
          <p:nvPr>
            <p:ph type="subTitle" idx="1"/>
          </p:nvPr>
        </p:nvSpPr>
        <p:spPr>
          <a:xfrm>
            <a:off x="1027925" y="2125625"/>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17"/>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1" name="Google Shape;101;p17"/>
          <p:cNvSpPr txBox="1">
            <a:spLocks noGrp="1"/>
          </p:cNvSpPr>
          <p:nvPr>
            <p:ph type="title" idx="3"/>
          </p:nvPr>
        </p:nvSpPr>
        <p:spPr>
          <a:xfrm>
            <a:off x="3603144" y="1715300"/>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2" name="Google Shape;102;p17"/>
          <p:cNvSpPr txBox="1">
            <a:spLocks noGrp="1"/>
          </p:cNvSpPr>
          <p:nvPr>
            <p:ph type="subTitle" idx="4"/>
          </p:nvPr>
        </p:nvSpPr>
        <p:spPr>
          <a:xfrm>
            <a:off x="3603150" y="2125625"/>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17"/>
          <p:cNvSpPr txBox="1">
            <a:spLocks noGrp="1"/>
          </p:cNvSpPr>
          <p:nvPr>
            <p:ph type="title" idx="5"/>
          </p:nvPr>
        </p:nvSpPr>
        <p:spPr>
          <a:xfrm>
            <a:off x="6178369" y="1715300"/>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4" name="Google Shape;104;p17"/>
          <p:cNvSpPr txBox="1">
            <a:spLocks noGrp="1"/>
          </p:cNvSpPr>
          <p:nvPr>
            <p:ph type="subTitle" idx="6"/>
          </p:nvPr>
        </p:nvSpPr>
        <p:spPr>
          <a:xfrm>
            <a:off x="6178375" y="2125625"/>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17"/>
          <p:cNvSpPr txBox="1">
            <a:spLocks noGrp="1"/>
          </p:cNvSpPr>
          <p:nvPr>
            <p:ph type="title" idx="7"/>
          </p:nvPr>
        </p:nvSpPr>
        <p:spPr>
          <a:xfrm>
            <a:off x="1027919" y="36339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6" name="Google Shape;106;p17"/>
          <p:cNvSpPr txBox="1">
            <a:spLocks noGrp="1"/>
          </p:cNvSpPr>
          <p:nvPr>
            <p:ph type="subTitle" idx="8"/>
          </p:nvPr>
        </p:nvSpPr>
        <p:spPr>
          <a:xfrm>
            <a:off x="1027925" y="4044300"/>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7" name="Google Shape;107;p17"/>
          <p:cNvSpPr txBox="1">
            <a:spLocks noGrp="1"/>
          </p:cNvSpPr>
          <p:nvPr>
            <p:ph type="title" idx="9"/>
          </p:nvPr>
        </p:nvSpPr>
        <p:spPr>
          <a:xfrm>
            <a:off x="3603144" y="36339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8" name="Google Shape;108;p17"/>
          <p:cNvSpPr txBox="1">
            <a:spLocks noGrp="1"/>
          </p:cNvSpPr>
          <p:nvPr>
            <p:ph type="subTitle" idx="13"/>
          </p:nvPr>
        </p:nvSpPr>
        <p:spPr>
          <a:xfrm>
            <a:off x="3603150" y="4044300"/>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 name="Google Shape;109;p17"/>
          <p:cNvSpPr txBox="1">
            <a:spLocks noGrp="1"/>
          </p:cNvSpPr>
          <p:nvPr>
            <p:ph type="title" idx="14"/>
          </p:nvPr>
        </p:nvSpPr>
        <p:spPr>
          <a:xfrm>
            <a:off x="6178369" y="3633975"/>
            <a:ext cx="1937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0" name="Google Shape;110;p17"/>
          <p:cNvSpPr txBox="1">
            <a:spLocks noGrp="1"/>
          </p:cNvSpPr>
          <p:nvPr>
            <p:ph type="subTitle" idx="15"/>
          </p:nvPr>
        </p:nvSpPr>
        <p:spPr>
          <a:xfrm>
            <a:off x="6178375" y="4044300"/>
            <a:ext cx="1937700" cy="7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17"/>
          <p:cNvSpPr/>
          <p:nvPr/>
        </p:nvSpPr>
        <p:spPr>
          <a:xfrm>
            <a:off x="0" y="3948700"/>
            <a:ext cx="1194900" cy="1194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rot="10800000">
            <a:off x="7105800" y="159"/>
            <a:ext cx="2038200" cy="2038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wo Columns ">
  <p:cSld name="SECTION_TITLE_AND_DESCRIPTION_1_2_3">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1430352" y="25730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5" name="Google Shape;115;p18"/>
          <p:cNvSpPr txBox="1">
            <a:spLocks noGrp="1"/>
          </p:cNvSpPr>
          <p:nvPr>
            <p:ph type="subTitle" idx="1"/>
          </p:nvPr>
        </p:nvSpPr>
        <p:spPr>
          <a:xfrm>
            <a:off x="1430348" y="2983375"/>
            <a:ext cx="2414700" cy="14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18"/>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 name="Google Shape;117;p18"/>
          <p:cNvSpPr txBox="1">
            <a:spLocks noGrp="1"/>
          </p:cNvSpPr>
          <p:nvPr>
            <p:ph type="title" idx="3"/>
          </p:nvPr>
        </p:nvSpPr>
        <p:spPr>
          <a:xfrm>
            <a:off x="5298952" y="2573050"/>
            <a:ext cx="24147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8" name="Google Shape;118;p18"/>
          <p:cNvSpPr txBox="1">
            <a:spLocks noGrp="1"/>
          </p:cNvSpPr>
          <p:nvPr>
            <p:ph type="subTitle" idx="4"/>
          </p:nvPr>
        </p:nvSpPr>
        <p:spPr>
          <a:xfrm>
            <a:off x="5298948" y="2983375"/>
            <a:ext cx="2414700" cy="14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18"/>
          <p:cNvSpPr/>
          <p:nvPr/>
        </p:nvSpPr>
        <p:spPr>
          <a:xfrm>
            <a:off x="0" y="4320175"/>
            <a:ext cx="924000" cy="4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8496300" y="0"/>
            <a:ext cx="647700" cy="1167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numbers">
  <p:cSld name="BIG_NUMBER_1">
    <p:spTree>
      <p:nvGrpSpPr>
        <p:cNvPr id="1" name="Shape 121"/>
        <p:cNvGrpSpPr/>
        <p:nvPr/>
      </p:nvGrpSpPr>
      <p:grpSpPr>
        <a:xfrm>
          <a:off x="0" y="0"/>
          <a:ext cx="0" cy="0"/>
          <a:chOff x="0" y="0"/>
          <a:chExt cx="0" cy="0"/>
        </a:xfrm>
      </p:grpSpPr>
      <p:sp>
        <p:nvSpPr>
          <p:cNvPr id="122" name="Google Shape;122;p19"/>
          <p:cNvSpPr txBox="1">
            <a:spLocks noGrp="1"/>
          </p:cNvSpPr>
          <p:nvPr>
            <p:ph type="title" hasCustomPrompt="1"/>
          </p:nvPr>
        </p:nvSpPr>
        <p:spPr>
          <a:xfrm>
            <a:off x="951920" y="2215450"/>
            <a:ext cx="2142300" cy="103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3" name="Google Shape;123;p19"/>
          <p:cNvSpPr txBox="1">
            <a:spLocks noGrp="1"/>
          </p:cNvSpPr>
          <p:nvPr>
            <p:ph type="subTitle" idx="1"/>
          </p:nvPr>
        </p:nvSpPr>
        <p:spPr>
          <a:xfrm>
            <a:off x="951920" y="3184648"/>
            <a:ext cx="2142300" cy="76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 name="Google Shape;124;p19"/>
          <p:cNvSpPr txBox="1">
            <a:spLocks noGrp="1"/>
          </p:cNvSpPr>
          <p:nvPr>
            <p:ph type="title" idx="2" hasCustomPrompt="1"/>
          </p:nvPr>
        </p:nvSpPr>
        <p:spPr>
          <a:xfrm>
            <a:off x="3500850" y="1377250"/>
            <a:ext cx="2142300" cy="103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5" name="Google Shape;125;p19"/>
          <p:cNvSpPr txBox="1">
            <a:spLocks noGrp="1"/>
          </p:cNvSpPr>
          <p:nvPr>
            <p:ph type="subTitle" idx="3"/>
          </p:nvPr>
        </p:nvSpPr>
        <p:spPr>
          <a:xfrm>
            <a:off x="3500850" y="2346448"/>
            <a:ext cx="2142300" cy="76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 name="Google Shape;126;p19"/>
          <p:cNvSpPr txBox="1">
            <a:spLocks noGrp="1"/>
          </p:cNvSpPr>
          <p:nvPr>
            <p:ph type="title" idx="4" hasCustomPrompt="1"/>
          </p:nvPr>
        </p:nvSpPr>
        <p:spPr>
          <a:xfrm>
            <a:off x="6049780" y="2596450"/>
            <a:ext cx="2142300" cy="103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27" name="Google Shape;127;p19"/>
          <p:cNvSpPr txBox="1">
            <a:spLocks noGrp="1"/>
          </p:cNvSpPr>
          <p:nvPr>
            <p:ph type="subTitle" idx="5"/>
          </p:nvPr>
        </p:nvSpPr>
        <p:spPr>
          <a:xfrm>
            <a:off x="6049780" y="3565648"/>
            <a:ext cx="2142300" cy="76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19"/>
          <p:cNvSpPr txBox="1">
            <a:spLocks noGrp="1"/>
          </p:cNvSpPr>
          <p:nvPr>
            <p:ph type="title" idx="6"/>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9" name="Google Shape;129;p19"/>
          <p:cNvSpPr/>
          <p:nvPr/>
        </p:nvSpPr>
        <p:spPr>
          <a:xfrm rot="10800000">
            <a:off x="7738500" y="28"/>
            <a:ext cx="1405500" cy="1405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
  <p:cSld name="SECTION_TITLE_AND_DESCRIPTION_1_2_4_2_1_1">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2" name="Google Shape;132;p20"/>
          <p:cNvSpPr/>
          <p:nvPr/>
        </p:nvSpPr>
        <p:spPr>
          <a:xfrm rot="5400000">
            <a:off x="0" y="3"/>
            <a:ext cx="1405500" cy="1405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3819525" y="4367800"/>
            <a:ext cx="5324400" cy="438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4524300"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5876600" y="1801513"/>
            <a:ext cx="2546700" cy="1383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5" name="Google Shape;15;p3"/>
          <p:cNvSpPr txBox="1">
            <a:spLocks noGrp="1"/>
          </p:cNvSpPr>
          <p:nvPr>
            <p:ph type="title" idx="2" hasCustomPrompt="1"/>
          </p:nvPr>
        </p:nvSpPr>
        <p:spPr>
          <a:xfrm>
            <a:off x="5876600" y="1225363"/>
            <a:ext cx="1706400" cy="609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16" name="Google Shape;16;p3"/>
          <p:cNvSpPr txBox="1">
            <a:spLocks noGrp="1"/>
          </p:cNvSpPr>
          <p:nvPr>
            <p:ph type="subTitle" idx="1"/>
          </p:nvPr>
        </p:nvSpPr>
        <p:spPr>
          <a:xfrm>
            <a:off x="5876600" y="3308838"/>
            <a:ext cx="2246700" cy="60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wo Columns 1">
  <p:cSld name="SECTION_TITLE_AND_DESCRIPTION_1_2_1_1">
    <p:spTree>
      <p:nvGrpSpPr>
        <p:cNvPr id="1" name="Shape 134"/>
        <p:cNvGrpSpPr/>
        <p:nvPr/>
      </p:nvGrpSpPr>
      <p:grpSpPr>
        <a:xfrm>
          <a:off x="0" y="0"/>
          <a:ext cx="0" cy="0"/>
          <a:chOff x="0" y="0"/>
          <a:chExt cx="0" cy="0"/>
        </a:xfrm>
      </p:grpSpPr>
      <p:sp>
        <p:nvSpPr>
          <p:cNvPr id="135" name="Google Shape;135;p21"/>
          <p:cNvSpPr/>
          <p:nvPr/>
        </p:nvSpPr>
        <p:spPr>
          <a:xfrm>
            <a:off x="0" y="1717250"/>
            <a:ext cx="4638900" cy="290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title"/>
          </p:nvPr>
        </p:nvSpPr>
        <p:spPr>
          <a:xfrm>
            <a:off x="671853" y="2212470"/>
            <a:ext cx="29775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37" name="Google Shape;137;p21"/>
          <p:cNvSpPr txBox="1">
            <a:spLocks noGrp="1"/>
          </p:cNvSpPr>
          <p:nvPr>
            <p:ph type="subTitle" idx="1"/>
          </p:nvPr>
        </p:nvSpPr>
        <p:spPr>
          <a:xfrm>
            <a:off x="671875" y="2546620"/>
            <a:ext cx="29775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38" name="Google Shape;138;p21"/>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9" name="Google Shape;139;p21"/>
          <p:cNvSpPr txBox="1">
            <a:spLocks noGrp="1"/>
          </p:cNvSpPr>
          <p:nvPr>
            <p:ph type="title" idx="3"/>
          </p:nvPr>
        </p:nvSpPr>
        <p:spPr>
          <a:xfrm>
            <a:off x="671877" y="3206971"/>
            <a:ext cx="2977500" cy="45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40" name="Google Shape;140;p21"/>
          <p:cNvSpPr txBox="1">
            <a:spLocks noGrp="1"/>
          </p:cNvSpPr>
          <p:nvPr>
            <p:ph type="subTitle" idx="4"/>
          </p:nvPr>
        </p:nvSpPr>
        <p:spPr>
          <a:xfrm>
            <a:off x="671875" y="3541120"/>
            <a:ext cx="29775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Four Columns  1">
  <p:cSld name="SECTION_TITLE_AND_DESCRIPTION_1_2_3_1">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890888"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3" name="Google Shape;143;p22"/>
          <p:cNvSpPr txBox="1">
            <a:spLocks noGrp="1"/>
          </p:cNvSpPr>
          <p:nvPr>
            <p:ph type="subTitle" idx="1"/>
          </p:nvPr>
        </p:nvSpPr>
        <p:spPr>
          <a:xfrm>
            <a:off x="890887"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4" name="Google Shape;144;p22"/>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5" name="Google Shape;145;p22"/>
          <p:cNvSpPr txBox="1">
            <a:spLocks noGrp="1"/>
          </p:cNvSpPr>
          <p:nvPr>
            <p:ph type="title" idx="3"/>
          </p:nvPr>
        </p:nvSpPr>
        <p:spPr>
          <a:xfrm>
            <a:off x="2776363"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6" name="Google Shape;146;p22"/>
          <p:cNvSpPr txBox="1">
            <a:spLocks noGrp="1"/>
          </p:cNvSpPr>
          <p:nvPr>
            <p:ph type="subTitle" idx="4"/>
          </p:nvPr>
        </p:nvSpPr>
        <p:spPr>
          <a:xfrm>
            <a:off x="2776362"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7" name="Google Shape;147;p22"/>
          <p:cNvSpPr txBox="1">
            <a:spLocks noGrp="1"/>
          </p:cNvSpPr>
          <p:nvPr>
            <p:ph type="title" idx="5"/>
          </p:nvPr>
        </p:nvSpPr>
        <p:spPr>
          <a:xfrm>
            <a:off x="4661838"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8" name="Google Shape;148;p22"/>
          <p:cNvSpPr txBox="1">
            <a:spLocks noGrp="1"/>
          </p:cNvSpPr>
          <p:nvPr>
            <p:ph type="subTitle" idx="6"/>
          </p:nvPr>
        </p:nvSpPr>
        <p:spPr>
          <a:xfrm>
            <a:off x="4661837"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9" name="Google Shape;149;p22"/>
          <p:cNvSpPr txBox="1">
            <a:spLocks noGrp="1"/>
          </p:cNvSpPr>
          <p:nvPr>
            <p:ph type="title" idx="7"/>
          </p:nvPr>
        </p:nvSpPr>
        <p:spPr>
          <a:xfrm>
            <a:off x="6547313" y="3278375"/>
            <a:ext cx="17058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0" name="Google Shape;150;p22"/>
          <p:cNvSpPr txBox="1">
            <a:spLocks noGrp="1"/>
          </p:cNvSpPr>
          <p:nvPr>
            <p:ph type="subTitle" idx="8"/>
          </p:nvPr>
        </p:nvSpPr>
        <p:spPr>
          <a:xfrm>
            <a:off x="6547312" y="3688700"/>
            <a:ext cx="1705800" cy="8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1">
  <p:cSld name="SECTION_TITLE_AND_DESCRIPTION_1_2_4_2_1">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3" name="Google Shape;153;p23"/>
          <p:cNvSpPr/>
          <p:nvPr/>
        </p:nvSpPr>
        <p:spPr>
          <a:xfrm flipH="1">
            <a:off x="7738500" y="3738003"/>
            <a:ext cx="1405500" cy="1405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design 2">
  <p:cSld name="SECTION_TITLE_AND_DESCRIPTION_1_2_4_2">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6" name="Google Shape;156;p24"/>
          <p:cNvSpPr/>
          <p:nvPr/>
        </p:nvSpPr>
        <p:spPr>
          <a:xfrm rot="5400000" flipH="1">
            <a:off x="0" y="3738003"/>
            <a:ext cx="1405500" cy="14055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8705850" y="-4175"/>
            <a:ext cx="438300" cy="321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hree Columns 2">
  <p:cSld name="SECTION_TITLE_AND_DESCRIPTION_1_2_4">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1029803" y="3084050"/>
            <a:ext cx="21129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60" name="Google Shape;160;p25"/>
          <p:cNvSpPr txBox="1">
            <a:spLocks noGrp="1"/>
          </p:cNvSpPr>
          <p:nvPr>
            <p:ph type="subTitle" idx="1"/>
          </p:nvPr>
        </p:nvSpPr>
        <p:spPr>
          <a:xfrm>
            <a:off x="1029800" y="3494375"/>
            <a:ext cx="21129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 name="Google Shape;161;p25"/>
          <p:cNvSpPr txBox="1">
            <a:spLocks noGrp="1"/>
          </p:cNvSpPr>
          <p:nvPr>
            <p:ph type="title" idx="2"/>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2" name="Google Shape;162;p25"/>
          <p:cNvSpPr txBox="1">
            <a:spLocks noGrp="1"/>
          </p:cNvSpPr>
          <p:nvPr>
            <p:ph type="title" idx="3"/>
          </p:nvPr>
        </p:nvSpPr>
        <p:spPr>
          <a:xfrm>
            <a:off x="3515553" y="3084050"/>
            <a:ext cx="21129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63" name="Google Shape;163;p25"/>
          <p:cNvSpPr txBox="1">
            <a:spLocks noGrp="1"/>
          </p:cNvSpPr>
          <p:nvPr>
            <p:ph type="subTitle" idx="4"/>
          </p:nvPr>
        </p:nvSpPr>
        <p:spPr>
          <a:xfrm>
            <a:off x="3515550" y="3494375"/>
            <a:ext cx="21129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4" name="Google Shape;164;p25"/>
          <p:cNvSpPr txBox="1">
            <a:spLocks noGrp="1"/>
          </p:cNvSpPr>
          <p:nvPr>
            <p:ph type="title" idx="5"/>
          </p:nvPr>
        </p:nvSpPr>
        <p:spPr>
          <a:xfrm>
            <a:off x="6001303" y="3084050"/>
            <a:ext cx="2112900" cy="45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65" name="Google Shape;165;p25"/>
          <p:cNvSpPr txBox="1">
            <a:spLocks noGrp="1"/>
          </p:cNvSpPr>
          <p:nvPr>
            <p:ph type="subTitle" idx="6"/>
          </p:nvPr>
        </p:nvSpPr>
        <p:spPr>
          <a:xfrm>
            <a:off x="6001300" y="3494375"/>
            <a:ext cx="21129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6" name="Google Shape;166;p25"/>
          <p:cNvSpPr/>
          <p:nvPr/>
        </p:nvSpPr>
        <p:spPr>
          <a:xfrm>
            <a:off x="0" y="0"/>
            <a:ext cx="438300" cy="321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flipH="1">
            <a:off x="7738500" y="3738003"/>
            <a:ext cx="1405500" cy="1405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p:cSld name="SECTION_TITLE_AND_DESCRIPTION_1_2_4_1">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0" name="Google Shape;170;p26"/>
          <p:cNvSpPr txBox="1">
            <a:spLocks noGrp="1"/>
          </p:cNvSpPr>
          <p:nvPr>
            <p:ph type="title" idx="2"/>
          </p:nvPr>
        </p:nvSpPr>
        <p:spPr>
          <a:xfrm>
            <a:off x="5181603" y="2076450"/>
            <a:ext cx="2694600" cy="6987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1" name="Google Shape;171;p26"/>
          <p:cNvSpPr txBox="1">
            <a:spLocks noGrp="1"/>
          </p:cNvSpPr>
          <p:nvPr>
            <p:ph type="subTitle" idx="1"/>
          </p:nvPr>
        </p:nvSpPr>
        <p:spPr>
          <a:xfrm>
            <a:off x="5181599" y="2856272"/>
            <a:ext cx="2694600" cy="137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2" name="Google Shape;172;p26"/>
          <p:cNvSpPr/>
          <p:nvPr/>
        </p:nvSpPr>
        <p:spPr>
          <a:xfrm rot="5400000" flipH="1">
            <a:off x="0" y="3738003"/>
            <a:ext cx="1405500" cy="1405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8763000" y="967375"/>
            <a:ext cx="485700" cy="180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 Credits">
  <p:cSld name="SECTION_TITLE_AND_DESCRIPTION_1_2_3_2">
    <p:spTree>
      <p:nvGrpSpPr>
        <p:cNvPr id="1" name="Shape 174"/>
        <p:cNvGrpSpPr/>
        <p:nvPr/>
      </p:nvGrpSpPr>
      <p:grpSpPr>
        <a:xfrm>
          <a:off x="0" y="0"/>
          <a:ext cx="0" cy="0"/>
          <a:chOff x="0" y="0"/>
          <a:chExt cx="0" cy="0"/>
        </a:xfrm>
      </p:grpSpPr>
      <p:sp>
        <p:nvSpPr>
          <p:cNvPr id="175" name="Google Shape;175;p27"/>
          <p:cNvSpPr txBox="1">
            <a:spLocks noGrp="1"/>
          </p:cNvSpPr>
          <p:nvPr>
            <p:ph type="subTitle" idx="1"/>
          </p:nvPr>
        </p:nvSpPr>
        <p:spPr>
          <a:xfrm>
            <a:off x="782675" y="1411975"/>
            <a:ext cx="3464100" cy="148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76" name="Google Shape;176;p27"/>
          <p:cNvSpPr txBox="1">
            <a:spLocks noGrp="1"/>
          </p:cNvSpPr>
          <p:nvPr>
            <p:ph type="title"/>
          </p:nvPr>
        </p:nvSpPr>
        <p:spPr>
          <a:xfrm>
            <a:off x="782675" y="763800"/>
            <a:ext cx="5741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7" name="Google Shape;177;p27"/>
          <p:cNvSpPr txBox="1"/>
          <p:nvPr/>
        </p:nvSpPr>
        <p:spPr>
          <a:xfrm>
            <a:off x="782675" y="3394025"/>
            <a:ext cx="3148800" cy="7854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rgbClr val="000000"/>
                </a:solidFill>
                <a:latin typeface="Fira Sans Condensed Light"/>
                <a:ea typeface="Fira Sans Condensed Light"/>
                <a:cs typeface="Fira Sans Condensed Light"/>
                <a:sym typeface="Fira Sans Condensed Light"/>
              </a:rPr>
              <a:t>CREDITS: This presentation template was created by </a:t>
            </a:r>
            <a:r>
              <a:rPr lang="en" sz="1200">
                <a:solidFill>
                  <a:srgbClr val="000000"/>
                </a:solidFill>
                <a:uFill>
                  <a:noFill/>
                </a:uFill>
                <a:latin typeface="Fira Sans Condensed Light"/>
                <a:ea typeface="Fira Sans Condensed Light"/>
                <a:cs typeface="Fira Sans Condensed Light"/>
                <a:sym typeface="Fira Sans Condensed Light"/>
                <a:hlinkClick r:id="rId2">
                  <a:extLst>
                    <a:ext uri="{A12FA001-AC4F-418D-AE19-62706E023703}">
                      <ahyp:hlinkClr xmlns:ahyp="http://schemas.microsoft.com/office/drawing/2018/hyperlinkcolor" val="tx"/>
                    </a:ext>
                  </a:extLst>
                </a:hlinkClick>
              </a:rPr>
              <a:t>Slidesgo</a:t>
            </a:r>
            <a:r>
              <a:rPr lang="en" sz="1200">
                <a:solidFill>
                  <a:srgbClr val="000000"/>
                </a:solidFill>
                <a:latin typeface="Fira Sans Condensed Light"/>
                <a:ea typeface="Fira Sans Condensed Light"/>
                <a:cs typeface="Fira Sans Condensed Light"/>
                <a:sym typeface="Fira Sans Condensed Light"/>
              </a:rPr>
              <a:t>, including icons by </a:t>
            </a:r>
            <a:r>
              <a:rPr lang="en" sz="1200">
                <a:solidFill>
                  <a:srgbClr val="000000"/>
                </a:solidFill>
                <a:uFill>
                  <a:noFill/>
                </a:uFill>
                <a:latin typeface="Fira Sans Condensed Light"/>
                <a:ea typeface="Fira Sans Condensed Light"/>
                <a:cs typeface="Fira Sans Condensed Light"/>
                <a:sym typeface="Fira Sans Condensed Light"/>
                <a:hlinkClick r:id="rId3">
                  <a:extLst>
                    <a:ext uri="{A12FA001-AC4F-418D-AE19-62706E023703}">
                      <ahyp:hlinkClr xmlns:ahyp="http://schemas.microsoft.com/office/drawing/2018/hyperlinkcolor" val="tx"/>
                    </a:ext>
                  </a:extLst>
                </a:hlinkClick>
              </a:rPr>
              <a:t>Flaticon</a:t>
            </a:r>
            <a:r>
              <a:rPr lang="en" sz="1200">
                <a:solidFill>
                  <a:srgbClr val="000000"/>
                </a:solidFill>
                <a:latin typeface="Fira Sans Condensed Light"/>
                <a:ea typeface="Fira Sans Condensed Light"/>
                <a:cs typeface="Fira Sans Condensed Light"/>
                <a:sym typeface="Fira Sans Condensed Light"/>
              </a:rPr>
              <a:t>, and infographics &amp; images by </a:t>
            </a:r>
            <a:r>
              <a:rPr lang="en" sz="1200">
                <a:solidFill>
                  <a:srgbClr val="000000"/>
                </a:solidFill>
                <a:uFill>
                  <a:noFill/>
                </a:uFill>
                <a:latin typeface="Fira Sans Condensed Light"/>
                <a:ea typeface="Fira Sans Condensed Light"/>
                <a:cs typeface="Fira Sans Condensed Light"/>
                <a:sym typeface="Fira Sans Condensed Light"/>
                <a:hlinkClick r:id="rId4">
                  <a:extLst>
                    <a:ext uri="{A12FA001-AC4F-418D-AE19-62706E023703}">
                      <ahyp:hlinkClr xmlns:ahyp="http://schemas.microsoft.com/office/drawing/2018/hyperlinkcolor" val="tx"/>
                    </a:ext>
                  </a:extLst>
                </a:hlinkClick>
              </a:rPr>
              <a:t>Freepik</a:t>
            </a:r>
            <a:r>
              <a:rPr lang="en" sz="1200">
                <a:solidFill>
                  <a:srgbClr val="000000"/>
                </a:solidFill>
                <a:latin typeface="Fira Sans Condensed Light"/>
                <a:ea typeface="Fira Sans Condensed Light"/>
                <a:cs typeface="Fira Sans Condensed Light"/>
                <a:sym typeface="Fira Sans Condensed Light"/>
              </a:rPr>
              <a:t>. </a:t>
            </a:r>
            <a:endParaRPr sz="1200">
              <a:solidFill>
                <a:srgbClr val="000000"/>
              </a:solidFill>
              <a:latin typeface="Fira Sans Condensed Light"/>
              <a:ea typeface="Fira Sans Condensed Light"/>
              <a:cs typeface="Fira Sans Condensed Light"/>
              <a:sym typeface="Fira Sans Condensed Light"/>
            </a:endParaRPr>
          </a:p>
          <a:p>
            <a:pPr marL="0" lvl="0" indent="0" algn="l" rtl="0">
              <a:spcBef>
                <a:spcPts val="300"/>
              </a:spcBef>
              <a:spcAft>
                <a:spcPts val="0"/>
              </a:spcAft>
              <a:buNone/>
            </a:pPr>
            <a:endParaRPr sz="1200">
              <a:solidFill>
                <a:srgbClr val="000000"/>
              </a:solidFill>
              <a:latin typeface="Fira Sans Condensed Light"/>
              <a:ea typeface="Fira Sans Condensed Light"/>
              <a:cs typeface="Fira Sans Condensed Light"/>
              <a:sym typeface="Fira Sans Condensed Light"/>
            </a:endParaRPr>
          </a:p>
        </p:txBody>
      </p:sp>
      <p:sp>
        <p:nvSpPr>
          <p:cNvPr id="178" name="Google Shape;178;p27"/>
          <p:cNvSpPr/>
          <p:nvPr/>
        </p:nvSpPr>
        <p:spPr>
          <a:xfrm>
            <a:off x="0" y="967375"/>
            <a:ext cx="333300" cy="180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742050" y="1101675"/>
            <a:ext cx="7659900" cy="3146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 name="Google Shape;20;p4"/>
          <p:cNvSpPr/>
          <p:nvPr/>
        </p:nvSpPr>
        <p:spPr>
          <a:xfrm>
            <a:off x="8832300" y="0"/>
            <a:ext cx="336300" cy="159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789150" y="1342225"/>
            <a:ext cx="3399000" cy="2962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5"/>
          <p:cNvSpPr txBox="1">
            <a:spLocks noGrp="1"/>
          </p:cNvSpPr>
          <p:nvPr>
            <p:ph type="body" idx="2"/>
          </p:nvPr>
        </p:nvSpPr>
        <p:spPr>
          <a:xfrm>
            <a:off x="4955850" y="1342225"/>
            <a:ext cx="3399000" cy="2962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5"/>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p:nvPr/>
        </p:nvSpPr>
        <p:spPr>
          <a:xfrm>
            <a:off x="3886200" y="4705425"/>
            <a:ext cx="5257800" cy="447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 name="Google Shape;28;p6"/>
          <p:cNvSpPr/>
          <p:nvPr/>
        </p:nvSpPr>
        <p:spPr>
          <a:xfrm>
            <a:off x="0" y="0"/>
            <a:ext cx="336300" cy="159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0" y="4167600"/>
            <a:ext cx="975900" cy="975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p:nvPr/>
        </p:nvSpPr>
        <p:spPr>
          <a:xfrm>
            <a:off x="6796500" y="0"/>
            <a:ext cx="1927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595975" y="873050"/>
            <a:ext cx="63927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595975" y="1792575"/>
            <a:ext cx="2808000" cy="2511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rot="5400000">
            <a:off x="0" y="9"/>
            <a:ext cx="2038200" cy="2038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p:nvPr/>
        </p:nvSpPr>
        <p:spPr>
          <a:xfrm>
            <a:off x="5619900" y="4320175"/>
            <a:ext cx="3524100" cy="4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txBox="1">
            <a:spLocks noGrp="1"/>
          </p:cNvSpPr>
          <p:nvPr>
            <p:ph type="title"/>
          </p:nvPr>
        </p:nvSpPr>
        <p:spPr>
          <a:xfrm>
            <a:off x="5486975" y="526350"/>
            <a:ext cx="32199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4"/>
              </a:buClr>
              <a:buSzPts val="4800"/>
              <a:buNone/>
              <a:defRPr sz="4800">
                <a:solidFill>
                  <a:schemeClr val="accent4"/>
                </a:solidFill>
              </a:defRPr>
            </a:lvl1pPr>
            <a:lvl2pPr lvl="1">
              <a:spcBef>
                <a:spcPts val="0"/>
              </a:spcBef>
              <a:spcAft>
                <a:spcPts val="0"/>
              </a:spcAft>
              <a:buClr>
                <a:schemeClr val="accent4"/>
              </a:buClr>
              <a:buSzPts val="4800"/>
              <a:buNone/>
              <a:defRPr sz="4800">
                <a:solidFill>
                  <a:schemeClr val="accent4"/>
                </a:solidFill>
              </a:defRPr>
            </a:lvl2pPr>
            <a:lvl3pPr lvl="2">
              <a:spcBef>
                <a:spcPts val="0"/>
              </a:spcBef>
              <a:spcAft>
                <a:spcPts val="0"/>
              </a:spcAft>
              <a:buClr>
                <a:schemeClr val="accent4"/>
              </a:buClr>
              <a:buSzPts val="4800"/>
              <a:buNone/>
              <a:defRPr sz="4800">
                <a:solidFill>
                  <a:schemeClr val="accent4"/>
                </a:solidFill>
              </a:defRPr>
            </a:lvl3pPr>
            <a:lvl4pPr lvl="3">
              <a:spcBef>
                <a:spcPts val="0"/>
              </a:spcBef>
              <a:spcAft>
                <a:spcPts val="0"/>
              </a:spcAft>
              <a:buClr>
                <a:schemeClr val="accent4"/>
              </a:buClr>
              <a:buSzPts val="4800"/>
              <a:buNone/>
              <a:defRPr sz="4800">
                <a:solidFill>
                  <a:schemeClr val="accent4"/>
                </a:solidFill>
              </a:defRPr>
            </a:lvl4pPr>
            <a:lvl5pPr lvl="4">
              <a:spcBef>
                <a:spcPts val="0"/>
              </a:spcBef>
              <a:spcAft>
                <a:spcPts val="0"/>
              </a:spcAft>
              <a:buClr>
                <a:schemeClr val="accent4"/>
              </a:buClr>
              <a:buSzPts val="4800"/>
              <a:buNone/>
              <a:defRPr sz="4800">
                <a:solidFill>
                  <a:schemeClr val="accent4"/>
                </a:solidFill>
              </a:defRPr>
            </a:lvl5pPr>
            <a:lvl6pPr lvl="5">
              <a:spcBef>
                <a:spcPts val="0"/>
              </a:spcBef>
              <a:spcAft>
                <a:spcPts val="0"/>
              </a:spcAft>
              <a:buClr>
                <a:schemeClr val="accent4"/>
              </a:buClr>
              <a:buSzPts val="4800"/>
              <a:buNone/>
              <a:defRPr sz="4800">
                <a:solidFill>
                  <a:schemeClr val="accent4"/>
                </a:solidFill>
              </a:defRPr>
            </a:lvl6pPr>
            <a:lvl7pPr lvl="6">
              <a:spcBef>
                <a:spcPts val="0"/>
              </a:spcBef>
              <a:spcAft>
                <a:spcPts val="0"/>
              </a:spcAft>
              <a:buClr>
                <a:schemeClr val="accent4"/>
              </a:buClr>
              <a:buSzPts val="4800"/>
              <a:buNone/>
              <a:defRPr sz="4800">
                <a:solidFill>
                  <a:schemeClr val="accent4"/>
                </a:solidFill>
              </a:defRPr>
            </a:lvl7pPr>
            <a:lvl8pPr lvl="7">
              <a:spcBef>
                <a:spcPts val="0"/>
              </a:spcBef>
              <a:spcAft>
                <a:spcPts val="0"/>
              </a:spcAft>
              <a:buClr>
                <a:schemeClr val="accent4"/>
              </a:buClr>
              <a:buSzPts val="4800"/>
              <a:buNone/>
              <a:defRPr sz="4800">
                <a:solidFill>
                  <a:schemeClr val="accent4"/>
                </a:solidFill>
              </a:defRPr>
            </a:lvl8pPr>
            <a:lvl9pPr lvl="8">
              <a:spcBef>
                <a:spcPts val="0"/>
              </a:spcBef>
              <a:spcAft>
                <a:spcPts val="0"/>
              </a:spcAft>
              <a:buClr>
                <a:schemeClr val="accent4"/>
              </a:buClr>
              <a:buSzPts val="4800"/>
              <a:buNone/>
              <a:defRPr sz="4800">
                <a:solidFill>
                  <a:schemeClr val="accent4"/>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6908600" y="1239600"/>
            <a:ext cx="2235300" cy="936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p:nvPr/>
        </p:nvSpPr>
        <p:spPr>
          <a:xfrm>
            <a:off x="5003600" y="3708525"/>
            <a:ext cx="4140300" cy="1017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p:nvPr/>
        </p:nvSpPr>
        <p:spPr>
          <a:xfrm>
            <a:off x="0" y="0"/>
            <a:ext cx="647700" cy="1167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subTitle" idx="1"/>
          </p:nvPr>
        </p:nvSpPr>
        <p:spPr>
          <a:xfrm>
            <a:off x="857875" y="1571600"/>
            <a:ext cx="3106800" cy="364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600"/>
              <a:buFont typeface="Fira Sans Condensed"/>
              <a:buNone/>
              <a:defRPr sz="1600" b="1">
                <a:latin typeface="Fira Sans Condensed"/>
                <a:ea typeface="Fira Sans Condensed"/>
                <a:cs typeface="Fira Sans Condensed"/>
                <a:sym typeface="Fira Sans Condensed"/>
              </a:defRPr>
            </a:lvl1pPr>
            <a:lvl2pPr lvl="1">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2pPr>
            <a:lvl3pPr lvl="2">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3pPr>
            <a:lvl4pPr lvl="3">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4pPr>
            <a:lvl5pPr lvl="4">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5pPr>
            <a:lvl6pPr lvl="5">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6pPr>
            <a:lvl7pPr lvl="6">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7pPr>
            <a:lvl8pPr lvl="7">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8pPr>
            <a:lvl9pPr lvl="8">
              <a:lnSpc>
                <a:spcPct val="100000"/>
              </a:lnSpc>
              <a:spcBef>
                <a:spcPts val="0"/>
              </a:spcBef>
              <a:spcAft>
                <a:spcPts val="0"/>
              </a:spcAft>
              <a:buSzPts val="1400"/>
              <a:buFont typeface="Fira Sans Condensed"/>
              <a:buNone/>
              <a:defRPr b="1">
                <a:latin typeface="Fira Sans Condensed"/>
                <a:ea typeface="Fira Sans Condensed"/>
                <a:cs typeface="Fira Sans Condensed"/>
                <a:sym typeface="Fira Sans Condensed"/>
              </a:defRPr>
            </a:lvl9pPr>
          </a:lstStyle>
          <a:p>
            <a:endParaRPr/>
          </a:p>
        </p:txBody>
      </p:sp>
      <p:sp>
        <p:nvSpPr>
          <p:cNvPr id="43" name="Google Shape;43;p9"/>
          <p:cNvSpPr txBox="1">
            <a:spLocks noGrp="1"/>
          </p:cNvSpPr>
          <p:nvPr>
            <p:ph type="body" idx="2"/>
          </p:nvPr>
        </p:nvSpPr>
        <p:spPr>
          <a:xfrm>
            <a:off x="857875" y="2176125"/>
            <a:ext cx="3106800" cy="246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5773775" y="3392575"/>
            <a:ext cx="2373300" cy="13179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400"/>
              <a:buNone/>
              <a:defRPr sz="1400"/>
            </a:lvl1pPr>
          </a:lstStyle>
          <a:p>
            <a:endParaRPr/>
          </a:p>
        </p:txBody>
      </p:sp>
      <p:sp>
        <p:nvSpPr>
          <p:cNvPr id="47" name="Google Shape;47;p1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 name="Google Shape;48;p10"/>
          <p:cNvSpPr/>
          <p:nvPr/>
        </p:nvSpPr>
        <p:spPr>
          <a:xfrm>
            <a:off x="0" y="-4675"/>
            <a:ext cx="514200" cy="1319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0"/>
          <p:cNvSpPr/>
          <p:nvPr/>
        </p:nvSpPr>
        <p:spPr>
          <a:xfrm flipH="1">
            <a:off x="8763000" y="1353200"/>
            <a:ext cx="381000" cy="3790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ira Sans Condensed ExtraBold"/>
              <a:buNone/>
              <a:defRPr sz="2800">
                <a:solidFill>
                  <a:schemeClr val="dk2"/>
                </a:solidFill>
                <a:latin typeface="Fira Sans Condensed ExtraBold"/>
                <a:ea typeface="Fira Sans Condensed ExtraBold"/>
                <a:cs typeface="Fira Sans Condensed ExtraBold"/>
                <a:sym typeface="Fira Sans Condensed ExtraBold"/>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Fira Sans Condensed Light"/>
              <a:buChar char="●"/>
              <a:defRPr sz="1800">
                <a:solidFill>
                  <a:schemeClr val="dk2"/>
                </a:solidFill>
                <a:latin typeface="Fira Sans Condensed Light"/>
                <a:ea typeface="Fira Sans Condensed Light"/>
                <a:cs typeface="Fira Sans Condensed Light"/>
                <a:sym typeface="Fira Sans Condensed Light"/>
              </a:defRPr>
            </a:lvl1pPr>
            <a:lvl2pPr marL="914400" lvl="1"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2pPr>
            <a:lvl3pPr marL="1371600" lvl="2"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3pPr>
            <a:lvl4pPr marL="1828800" lvl="3"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4pPr>
            <a:lvl5pPr marL="2286000" lvl="4"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5pPr>
            <a:lvl6pPr marL="2743200" lvl="5"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6pPr>
            <a:lvl7pPr marL="3200400" lvl="6"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7pPr>
            <a:lvl8pPr marL="3657600" lvl="7" indent="-317500">
              <a:lnSpc>
                <a:spcPct val="100000"/>
              </a:lnSpc>
              <a:spcBef>
                <a:spcPts val="1600"/>
              </a:spcBef>
              <a:spcAft>
                <a:spcPts val="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8pPr>
            <a:lvl9pPr marL="4114800" lvl="8" indent="-317500">
              <a:lnSpc>
                <a:spcPct val="100000"/>
              </a:lnSpc>
              <a:spcBef>
                <a:spcPts val="1600"/>
              </a:spcBef>
              <a:spcAft>
                <a:spcPts val="1600"/>
              </a:spcAft>
              <a:buClr>
                <a:schemeClr val="dk2"/>
              </a:buClr>
              <a:buSzPts val="1400"/>
              <a:buFont typeface="Fira Sans Condensed Light"/>
              <a:buChar char="■"/>
              <a:defRPr>
                <a:solidFill>
                  <a:schemeClr val="dk2"/>
                </a:solidFill>
                <a:latin typeface="Fira Sans Condensed Light"/>
                <a:ea typeface="Fira Sans Condensed Light"/>
                <a:cs typeface="Fira Sans Condensed Light"/>
                <a:sym typeface="Fira Sans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hyperlink" Target="http://www.youtube.com/watch?v=ih-aL0k91r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016/j.explore.2018.08.001"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https://ttacny.org/files/trainings/106/costa-agile-handout-2018.pdf" TargetMode="External"/><Relationship Id="rId3" Type="http://schemas.openxmlformats.org/officeDocument/2006/relationships/hyperlink" Target="https://choc.org/programs-services/integrative-health/guided-imagery/" TargetMode="External"/><Relationship Id="rId7" Type="http://schemas.openxmlformats.org/officeDocument/2006/relationships/hyperlink" Target="https://www.yogajournal.com/lifestyle/teach-children-yoga-bedtime-story/"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www.yogajournal.com/practice/yoga-sequences-level/beginners-sequences/bedtime-yoga-yoga-poses-kids-sleep-better/" TargetMode="External"/><Relationship Id="rId5" Type="http://schemas.openxmlformats.org/officeDocument/2006/relationships/hyperlink" Target="https://www.mindfulmazing.com/10-breathing-exercises-for-kids-with-anxiety-or-anger/" TargetMode="External"/><Relationship Id="rId4" Type="http://schemas.openxmlformats.org/officeDocument/2006/relationships/hyperlink" Target="https://www.morlingonline.edu.au/pluginfile.php/49006/mod_label/intro/Autogenic%20Training%20Workshee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9"/>
          <p:cNvSpPr/>
          <p:nvPr/>
        </p:nvSpPr>
        <p:spPr>
          <a:xfrm>
            <a:off x="0" y="2433600"/>
            <a:ext cx="4915800" cy="2709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txBox="1">
            <a:spLocks noGrp="1"/>
          </p:cNvSpPr>
          <p:nvPr>
            <p:ph type="ctrTitle"/>
          </p:nvPr>
        </p:nvSpPr>
        <p:spPr>
          <a:xfrm>
            <a:off x="0" y="3272950"/>
            <a:ext cx="5341200" cy="9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Module 2</a:t>
            </a:r>
            <a:endParaRPr sz="2800"/>
          </a:p>
          <a:p>
            <a:pPr marL="0" lvl="0" indent="0" algn="l" rtl="0">
              <a:spcBef>
                <a:spcPts val="0"/>
              </a:spcBef>
              <a:spcAft>
                <a:spcPts val="0"/>
              </a:spcAft>
              <a:buNone/>
            </a:pPr>
            <a:r>
              <a:rPr lang="en" sz="2800"/>
              <a:t>Sleep and the Senses: Strategies to Create an Environment that Encourages Sleep </a:t>
            </a:r>
            <a:endParaRPr sz="2800"/>
          </a:p>
        </p:txBody>
      </p:sp>
      <p:sp>
        <p:nvSpPr>
          <p:cNvPr id="186" name="Google Shape;186;p29"/>
          <p:cNvSpPr txBox="1">
            <a:spLocks noGrp="1"/>
          </p:cNvSpPr>
          <p:nvPr>
            <p:ph type="subTitle" idx="1"/>
          </p:nvPr>
        </p:nvSpPr>
        <p:spPr>
          <a:xfrm>
            <a:off x="1" y="4179550"/>
            <a:ext cx="38499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Madison Bowen</a:t>
            </a:r>
            <a:endParaRPr sz="1800"/>
          </a:p>
          <a:p>
            <a:pPr marL="0" lvl="0" indent="0" algn="l" rtl="0">
              <a:spcBef>
                <a:spcPts val="0"/>
              </a:spcBef>
              <a:spcAft>
                <a:spcPts val="0"/>
              </a:spcAft>
              <a:buClr>
                <a:schemeClr val="dk1"/>
              </a:buClr>
              <a:buSzPts val="1100"/>
              <a:buFont typeface="Arial"/>
              <a:buNone/>
            </a:pPr>
            <a:r>
              <a:rPr lang="en" sz="1800"/>
              <a:t>Occupational Therapy Student at the University of Alabama at Birmingham</a:t>
            </a:r>
            <a:endParaRPr sz="1800"/>
          </a:p>
          <a:p>
            <a:pPr marL="0" lvl="0" indent="0" algn="l" rtl="0">
              <a:spcBef>
                <a:spcPts val="0"/>
              </a:spcBef>
              <a:spcAft>
                <a:spcPts val="0"/>
              </a:spcAft>
              <a:buClr>
                <a:schemeClr val="dk1"/>
              </a:buClr>
              <a:buSzPts val="1100"/>
              <a:buFont typeface="Arial"/>
              <a:buNone/>
            </a:pPr>
            <a:endParaRPr sz="1800"/>
          </a:p>
          <a:p>
            <a:pPr marL="0" lvl="0" indent="0" algn="l" rtl="0">
              <a:spcBef>
                <a:spcPts val="0"/>
              </a:spcBef>
              <a:spcAft>
                <a:spcPts val="0"/>
              </a:spcAft>
              <a:buNone/>
            </a:pPr>
            <a:endParaRPr sz="1800"/>
          </a:p>
        </p:txBody>
      </p:sp>
      <p:pic>
        <p:nvPicPr>
          <p:cNvPr id="187" name="Google Shape;187;p29"/>
          <p:cNvPicPr preferRelativeResize="0"/>
          <p:nvPr/>
        </p:nvPicPr>
        <p:blipFill>
          <a:blip r:embed="rId4">
            <a:alphaModFix/>
          </a:blip>
          <a:stretch>
            <a:fillRect/>
          </a:stretch>
        </p:blipFill>
        <p:spPr>
          <a:xfrm>
            <a:off x="5158375" y="71225"/>
            <a:ext cx="3923399" cy="25329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05"/>
        <p:cNvGrpSpPr/>
        <p:nvPr/>
      </p:nvGrpSpPr>
      <p:grpSpPr>
        <a:xfrm>
          <a:off x="0" y="0"/>
          <a:ext cx="0" cy="0"/>
          <a:chOff x="0" y="0"/>
          <a:chExt cx="0" cy="0"/>
        </a:xfrm>
      </p:grpSpPr>
      <p:sp>
        <p:nvSpPr>
          <p:cNvPr id="306" name="Google Shape;306;p38"/>
          <p:cNvSpPr/>
          <p:nvPr/>
        </p:nvSpPr>
        <p:spPr>
          <a:xfrm>
            <a:off x="3619675" y="712200"/>
            <a:ext cx="1901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txBox="1">
            <a:spLocks noGrp="1"/>
          </p:cNvSpPr>
          <p:nvPr>
            <p:ph type="title"/>
          </p:nvPr>
        </p:nvSpPr>
        <p:spPr>
          <a:xfrm>
            <a:off x="311700" y="247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Self Regulation and Foster Children </a:t>
            </a:r>
            <a:endParaRPr/>
          </a:p>
        </p:txBody>
      </p:sp>
      <p:sp>
        <p:nvSpPr>
          <p:cNvPr id="308" name="Google Shape;308;p38"/>
          <p:cNvSpPr/>
          <p:nvPr/>
        </p:nvSpPr>
        <p:spPr>
          <a:xfrm>
            <a:off x="4529100" y="1319425"/>
            <a:ext cx="85800" cy="3847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txBox="1">
            <a:spLocks noGrp="1"/>
          </p:cNvSpPr>
          <p:nvPr>
            <p:ph type="subTitle" idx="4294967295"/>
          </p:nvPr>
        </p:nvSpPr>
        <p:spPr>
          <a:xfrm>
            <a:off x="684825" y="1603275"/>
            <a:ext cx="3213600" cy="384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The amygdala becomes dysregulated as an early response to trauma. </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This part of the brain controls the regulation of emotions. </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This can overwhelm a child’s developing coping skills and produce an automatic reaction to a threat.</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This can include what looks like extreme reactions to minor stressors. (aggression, out-bursts etc.)</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In fact, this can cause a tendency towards dysregulation. </a:t>
            </a:r>
            <a:endParaRPr sz="1400">
              <a:latin typeface="Fira Sans Condensed"/>
              <a:ea typeface="Fira Sans Condensed"/>
              <a:cs typeface="Fira Sans Condensed"/>
              <a:sym typeface="Fira Sans Condensed"/>
            </a:endParaRPr>
          </a:p>
        </p:txBody>
      </p:sp>
      <p:pic>
        <p:nvPicPr>
          <p:cNvPr id="310" name="Google Shape;310;p38"/>
          <p:cNvPicPr preferRelativeResize="0"/>
          <p:nvPr/>
        </p:nvPicPr>
        <p:blipFill>
          <a:blip r:embed="rId3">
            <a:alphaModFix/>
          </a:blip>
          <a:stretch>
            <a:fillRect/>
          </a:stretch>
        </p:blipFill>
        <p:spPr>
          <a:xfrm>
            <a:off x="5734725" y="1820375"/>
            <a:ext cx="2438400" cy="2438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9"/>
          <p:cNvSpPr/>
          <p:nvPr/>
        </p:nvSpPr>
        <p:spPr>
          <a:xfrm>
            <a:off x="4524300"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9"/>
          <p:cNvSpPr txBox="1">
            <a:spLocks noGrp="1"/>
          </p:cNvSpPr>
          <p:nvPr>
            <p:ph type="title"/>
          </p:nvPr>
        </p:nvSpPr>
        <p:spPr>
          <a:xfrm>
            <a:off x="5151750" y="1969325"/>
            <a:ext cx="3364800" cy="13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Co-Regulation and Regulation </a:t>
            </a:r>
            <a:endParaRPr/>
          </a:p>
        </p:txBody>
      </p:sp>
      <p:sp>
        <p:nvSpPr>
          <p:cNvPr id="317" name="Google Shape;317;p39"/>
          <p:cNvSpPr txBox="1">
            <a:spLocks noGrp="1"/>
          </p:cNvSpPr>
          <p:nvPr>
            <p:ph type="title" idx="2"/>
          </p:nvPr>
        </p:nvSpPr>
        <p:spPr>
          <a:xfrm>
            <a:off x="6380025" y="1239938"/>
            <a:ext cx="1706400" cy="60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sp>
        <p:nvSpPr>
          <p:cNvPr id="318" name="Google Shape;318;p39"/>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0"/>
          <p:cNvSpPr txBox="1">
            <a:spLocks noGrp="1"/>
          </p:cNvSpPr>
          <p:nvPr>
            <p:ph type="subTitle" idx="1"/>
          </p:nvPr>
        </p:nvSpPr>
        <p:spPr>
          <a:xfrm>
            <a:off x="1647300" y="1353363"/>
            <a:ext cx="3106800" cy="3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Brain With Trauma </a:t>
            </a:r>
            <a:endParaRPr/>
          </a:p>
        </p:txBody>
      </p:sp>
      <p:sp>
        <p:nvSpPr>
          <p:cNvPr id="324" name="Google Shape;324;p40"/>
          <p:cNvSpPr/>
          <p:nvPr/>
        </p:nvSpPr>
        <p:spPr>
          <a:xfrm>
            <a:off x="3879650" y="712200"/>
            <a:ext cx="1377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txBox="1">
            <a:spLocks noGrp="1"/>
          </p:cNvSpPr>
          <p:nvPr>
            <p:ph type="body" idx="2"/>
          </p:nvPr>
        </p:nvSpPr>
        <p:spPr>
          <a:xfrm>
            <a:off x="850575" y="1913475"/>
            <a:ext cx="3106800" cy="246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a:latin typeface="Fira Sans Condensed"/>
                <a:ea typeface="Fira Sans Condensed"/>
                <a:cs typeface="Fira Sans Condensed"/>
                <a:sym typeface="Fira Sans Condensed"/>
              </a:rPr>
              <a:t>This is a model of the regulatory networks. Going from the bottom to the top you see that basic needs comes first then the ability to have any sort of cognition. </a:t>
            </a:r>
            <a:endParaRPr>
              <a:latin typeface="Fira Sans Condensed"/>
              <a:ea typeface="Fira Sans Condensed"/>
              <a:cs typeface="Fira Sans Condensed"/>
              <a:sym typeface="Fira Sans Condensed"/>
            </a:endParaRPr>
          </a:p>
          <a:p>
            <a:pPr marL="457200" lvl="0" indent="-317500" algn="l" rtl="0">
              <a:spcBef>
                <a:spcPts val="1000"/>
              </a:spcBef>
              <a:spcAft>
                <a:spcPts val="1000"/>
              </a:spcAft>
              <a:buSzPts val="1400"/>
              <a:buFont typeface="Fira Sans Condensed"/>
              <a:buChar char="●"/>
            </a:pPr>
            <a:r>
              <a:rPr lang="en">
                <a:latin typeface="Fira Sans Condensed"/>
                <a:ea typeface="Fira Sans Condensed"/>
                <a:cs typeface="Fira Sans Condensed"/>
                <a:sym typeface="Fira Sans Condensed"/>
              </a:rPr>
              <a:t>This means that we need to regulate first in situations of stress. Finally, then the child will be able to have the internal resources to meet requests or demands. </a:t>
            </a:r>
            <a:endParaRPr>
              <a:latin typeface="Fira Sans Condensed"/>
              <a:ea typeface="Fira Sans Condensed"/>
              <a:cs typeface="Fira Sans Condensed"/>
              <a:sym typeface="Fira Sans Condensed"/>
            </a:endParaRPr>
          </a:p>
        </p:txBody>
      </p:sp>
      <p:sp>
        <p:nvSpPr>
          <p:cNvPr id="326" name="Google Shape;326;p40"/>
          <p:cNvSpPr txBox="1">
            <a:spLocks noGrp="1"/>
          </p:cNvSpPr>
          <p:nvPr>
            <p:ph type="title"/>
          </p:nvPr>
        </p:nvSpPr>
        <p:spPr>
          <a:xfrm>
            <a:off x="311700" y="208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Regulate, Relate, Reason </a:t>
            </a:r>
            <a:endParaRPr/>
          </a:p>
        </p:txBody>
      </p:sp>
      <p:sp>
        <p:nvSpPr>
          <p:cNvPr id="327" name="Google Shape;327;p40"/>
          <p:cNvSpPr txBox="1"/>
          <p:nvPr/>
        </p:nvSpPr>
        <p:spPr>
          <a:xfrm>
            <a:off x="4077650" y="3667350"/>
            <a:ext cx="1179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Regulate  </a:t>
            </a:r>
            <a:endParaRPr sz="1800">
              <a:solidFill>
                <a:schemeClr val="dk2"/>
              </a:solidFill>
              <a:latin typeface="Fira Sans Condensed"/>
              <a:ea typeface="Fira Sans Condensed"/>
              <a:cs typeface="Fira Sans Condensed"/>
              <a:sym typeface="Fira Sans Condensed"/>
            </a:endParaRPr>
          </a:p>
        </p:txBody>
      </p:sp>
      <p:pic>
        <p:nvPicPr>
          <p:cNvPr id="328" name="Google Shape;328;p40"/>
          <p:cNvPicPr preferRelativeResize="0"/>
          <p:nvPr/>
        </p:nvPicPr>
        <p:blipFill>
          <a:blip r:embed="rId3">
            <a:alphaModFix/>
          </a:blip>
          <a:stretch>
            <a:fillRect/>
          </a:stretch>
        </p:blipFill>
        <p:spPr>
          <a:xfrm>
            <a:off x="5168600" y="1642425"/>
            <a:ext cx="3765398" cy="2963549"/>
          </a:xfrm>
          <a:prstGeom prst="rect">
            <a:avLst/>
          </a:prstGeom>
          <a:noFill/>
          <a:ln>
            <a:noFill/>
          </a:ln>
        </p:spPr>
      </p:pic>
      <p:pic>
        <p:nvPicPr>
          <p:cNvPr id="329" name="Google Shape;329;p40"/>
          <p:cNvPicPr preferRelativeResize="0"/>
          <p:nvPr/>
        </p:nvPicPr>
        <p:blipFill>
          <a:blip r:embed="rId4">
            <a:alphaModFix/>
          </a:blip>
          <a:stretch>
            <a:fillRect/>
          </a:stretch>
        </p:blipFill>
        <p:spPr>
          <a:xfrm>
            <a:off x="4389900" y="4173175"/>
            <a:ext cx="364200" cy="364200"/>
          </a:xfrm>
          <a:prstGeom prst="rect">
            <a:avLst/>
          </a:prstGeom>
          <a:noFill/>
          <a:ln>
            <a:noFill/>
          </a:ln>
        </p:spPr>
      </p:pic>
      <p:sp>
        <p:nvSpPr>
          <p:cNvPr id="330" name="Google Shape;330;p40"/>
          <p:cNvSpPr txBox="1"/>
          <p:nvPr/>
        </p:nvSpPr>
        <p:spPr>
          <a:xfrm>
            <a:off x="3883188" y="2631325"/>
            <a:ext cx="1377600" cy="49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Condensed"/>
                <a:ea typeface="Fira Sans Condensed"/>
                <a:cs typeface="Fira Sans Condensed"/>
                <a:sym typeface="Fira Sans Condensed"/>
              </a:rPr>
              <a:t>Relate</a:t>
            </a:r>
            <a:r>
              <a:rPr lang="en" sz="1800">
                <a:solidFill>
                  <a:schemeClr val="dk2"/>
                </a:solidFill>
                <a:latin typeface="Fira Sans Condensed Light"/>
                <a:ea typeface="Fira Sans Condensed Light"/>
                <a:cs typeface="Fira Sans Condensed Light"/>
                <a:sym typeface="Fira Sans Condensed Light"/>
              </a:rPr>
              <a:t> </a:t>
            </a:r>
            <a:endParaRPr sz="1800">
              <a:solidFill>
                <a:schemeClr val="dk2"/>
              </a:solidFill>
              <a:latin typeface="Fira Sans Condensed Light"/>
              <a:ea typeface="Fira Sans Condensed Light"/>
              <a:cs typeface="Fira Sans Condensed Light"/>
              <a:sym typeface="Fira Sans Condensed Light"/>
            </a:endParaRPr>
          </a:p>
        </p:txBody>
      </p:sp>
      <p:sp>
        <p:nvSpPr>
          <p:cNvPr id="331" name="Google Shape;331;p40"/>
          <p:cNvSpPr txBox="1"/>
          <p:nvPr/>
        </p:nvSpPr>
        <p:spPr>
          <a:xfrm>
            <a:off x="3938950" y="1642425"/>
            <a:ext cx="1377600" cy="49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Condensed"/>
                <a:ea typeface="Fira Sans Condensed"/>
                <a:cs typeface="Fira Sans Condensed"/>
                <a:sym typeface="Fira Sans Condensed"/>
              </a:rPr>
              <a:t>Reason </a:t>
            </a:r>
            <a:endParaRPr sz="1800">
              <a:solidFill>
                <a:schemeClr val="dk2"/>
              </a:solidFill>
              <a:latin typeface="Fira Sans Condensed Light"/>
              <a:ea typeface="Fira Sans Condensed Light"/>
              <a:cs typeface="Fira Sans Condensed Light"/>
              <a:sym typeface="Fira Sans Condensed Light"/>
            </a:endParaRPr>
          </a:p>
        </p:txBody>
      </p:sp>
      <p:pic>
        <p:nvPicPr>
          <p:cNvPr id="332" name="Google Shape;332;p40"/>
          <p:cNvPicPr preferRelativeResize="0"/>
          <p:nvPr/>
        </p:nvPicPr>
        <p:blipFill>
          <a:blip r:embed="rId5">
            <a:alphaModFix/>
          </a:blip>
          <a:stretch>
            <a:fillRect/>
          </a:stretch>
        </p:blipFill>
        <p:spPr>
          <a:xfrm>
            <a:off x="4341400" y="3094650"/>
            <a:ext cx="572700" cy="572700"/>
          </a:xfrm>
          <a:prstGeom prst="rect">
            <a:avLst/>
          </a:prstGeom>
          <a:noFill/>
          <a:ln>
            <a:noFill/>
          </a:ln>
        </p:spPr>
      </p:pic>
      <p:pic>
        <p:nvPicPr>
          <p:cNvPr id="333" name="Google Shape;333;p40"/>
          <p:cNvPicPr preferRelativeResize="0"/>
          <p:nvPr/>
        </p:nvPicPr>
        <p:blipFill>
          <a:blip r:embed="rId6">
            <a:alphaModFix/>
          </a:blip>
          <a:stretch>
            <a:fillRect/>
          </a:stretch>
        </p:blipFill>
        <p:spPr>
          <a:xfrm>
            <a:off x="4299450" y="2058625"/>
            <a:ext cx="656601" cy="572700"/>
          </a:xfrm>
          <a:prstGeom prst="rect">
            <a:avLst/>
          </a:prstGeom>
          <a:noFill/>
          <a:ln>
            <a:noFill/>
          </a:ln>
        </p:spPr>
      </p:pic>
      <p:sp>
        <p:nvSpPr>
          <p:cNvPr id="334" name="Google Shape;334;p40"/>
          <p:cNvSpPr txBox="1"/>
          <p:nvPr/>
        </p:nvSpPr>
        <p:spPr>
          <a:xfrm>
            <a:off x="5168600" y="4578000"/>
            <a:ext cx="3765300" cy="4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2"/>
                </a:solidFill>
                <a:latin typeface="Fira Sans Condensed Light"/>
                <a:ea typeface="Fira Sans Condensed Light"/>
                <a:cs typeface="Fira Sans Condensed Light"/>
                <a:sym typeface="Fira Sans Condensed Light"/>
              </a:rPr>
              <a:t>Perry , B. D. (2022, April 2). Regulate, Relate, and Reason (Sequence of Engagement): Neurosequential Network Stress &amp; Trauma Series . YouTube. https://www.youtube.com/watch?v=LNuxy7FxEVk </a:t>
            </a:r>
            <a:endParaRPr sz="700">
              <a:solidFill>
                <a:schemeClr val="dk2"/>
              </a:solidFill>
              <a:latin typeface="Fira Sans Condensed Light"/>
              <a:ea typeface="Fira Sans Condensed Light"/>
              <a:cs typeface="Fira Sans Condensed Light"/>
              <a:sym typeface="Fira Sans Condensed Light"/>
            </a:endParaRPr>
          </a:p>
          <a:p>
            <a:pPr marL="0" lvl="0" indent="0" algn="l" rtl="0">
              <a:spcBef>
                <a:spcPts val="0"/>
              </a:spcBef>
              <a:spcAft>
                <a:spcPts val="0"/>
              </a:spcAft>
              <a:buClr>
                <a:schemeClr val="dk1"/>
              </a:buClr>
              <a:buSzPts val="1100"/>
              <a:buFont typeface="Arial"/>
              <a:buNone/>
            </a:pPr>
            <a:endParaRPr sz="1600">
              <a:solidFill>
                <a:schemeClr val="dk2"/>
              </a:solidFill>
              <a:latin typeface="Fira Sans Condensed Light"/>
              <a:ea typeface="Fira Sans Condensed Light"/>
              <a:cs typeface="Fira Sans Condensed Light"/>
              <a:sym typeface="Fira Sans Condensed Light"/>
            </a:endParaRPr>
          </a:p>
          <a:p>
            <a:pPr marL="0" lvl="0" indent="0" algn="l" rtl="0">
              <a:spcBef>
                <a:spcPts val="0"/>
              </a:spcBef>
              <a:spcAft>
                <a:spcPts val="0"/>
              </a:spcAft>
              <a:buNone/>
            </a:pPr>
            <a:endParaRPr sz="1500">
              <a:solidFill>
                <a:schemeClr val="dk2"/>
              </a:solidFill>
              <a:latin typeface="Fira Sans Condensed Light"/>
              <a:ea typeface="Fira Sans Condensed Light"/>
              <a:cs typeface="Fira Sans Condensed Light"/>
              <a:sym typeface="Fira Sans Condense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1"/>
          <p:cNvSpPr/>
          <p:nvPr/>
        </p:nvSpPr>
        <p:spPr>
          <a:xfrm>
            <a:off x="3879650" y="712200"/>
            <a:ext cx="1377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1"/>
          <p:cNvSpPr txBox="1">
            <a:spLocks noGrp="1"/>
          </p:cNvSpPr>
          <p:nvPr>
            <p:ph type="title"/>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Regulate, Relate, Reason </a:t>
            </a:r>
            <a:endParaRPr/>
          </a:p>
        </p:txBody>
      </p:sp>
      <p:pic>
        <p:nvPicPr>
          <p:cNvPr id="341" name="Google Shape;341;p41"/>
          <p:cNvPicPr preferRelativeResize="0"/>
          <p:nvPr/>
        </p:nvPicPr>
        <p:blipFill>
          <a:blip r:embed="rId3">
            <a:alphaModFix/>
          </a:blip>
          <a:stretch>
            <a:fillRect/>
          </a:stretch>
        </p:blipFill>
        <p:spPr>
          <a:xfrm>
            <a:off x="694475" y="2233913"/>
            <a:ext cx="1902100" cy="1651325"/>
          </a:xfrm>
          <a:prstGeom prst="rect">
            <a:avLst/>
          </a:prstGeom>
          <a:noFill/>
          <a:ln>
            <a:noFill/>
          </a:ln>
        </p:spPr>
      </p:pic>
      <p:pic>
        <p:nvPicPr>
          <p:cNvPr id="342" name="Google Shape;342;p41"/>
          <p:cNvPicPr preferRelativeResize="0"/>
          <p:nvPr/>
        </p:nvPicPr>
        <p:blipFill>
          <a:blip r:embed="rId4">
            <a:alphaModFix/>
          </a:blip>
          <a:stretch>
            <a:fillRect/>
          </a:stretch>
        </p:blipFill>
        <p:spPr>
          <a:xfrm>
            <a:off x="3483913" y="1800488"/>
            <a:ext cx="2176163" cy="2270075"/>
          </a:xfrm>
          <a:prstGeom prst="rect">
            <a:avLst/>
          </a:prstGeom>
          <a:noFill/>
          <a:ln>
            <a:noFill/>
          </a:ln>
        </p:spPr>
      </p:pic>
      <p:pic>
        <p:nvPicPr>
          <p:cNvPr id="343" name="Google Shape;343;p41"/>
          <p:cNvPicPr preferRelativeResize="0"/>
          <p:nvPr/>
        </p:nvPicPr>
        <p:blipFill>
          <a:blip r:embed="rId5">
            <a:alphaModFix/>
          </a:blip>
          <a:stretch>
            <a:fillRect/>
          </a:stretch>
        </p:blipFill>
        <p:spPr>
          <a:xfrm>
            <a:off x="6134950" y="1716313"/>
            <a:ext cx="2438400" cy="2438400"/>
          </a:xfrm>
          <a:prstGeom prst="rect">
            <a:avLst/>
          </a:prstGeom>
          <a:noFill/>
          <a:ln>
            <a:noFill/>
          </a:ln>
        </p:spPr>
      </p:pic>
      <p:sp>
        <p:nvSpPr>
          <p:cNvPr id="344" name="Google Shape;344;p41"/>
          <p:cNvSpPr txBox="1"/>
          <p:nvPr/>
        </p:nvSpPr>
        <p:spPr>
          <a:xfrm>
            <a:off x="769900" y="4070550"/>
            <a:ext cx="2992200" cy="310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a:buAutoNum type="arabicPeriod"/>
            </a:pPr>
            <a:r>
              <a:rPr lang="en" sz="1800" b="1">
                <a:solidFill>
                  <a:schemeClr val="dk2"/>
                </a:solidFill>
                <a:latin typeface="Fira Sans Condensed"/>
                <a:ea typeface="Fira Sans Condensed"/>
                <a:cs typeface="Fira Sans Condensed"/>
                <a:sym typeface="Fira Sans Condensed"/>
              </a:rPr>
              <a:t>Regulate </a:t>
            </a:r>
            <a:endParaRPr sz="1800" b="1">
              <a:solidFill>
                <a:schemeClr val="dk2"/>
              </a:solidFill>
              <a:latin typeface="Fira Sans Condensed"/>
              <a:ea typeface="Fira Sans Condensed"/>
              <a:cs typeface="Fira Sans Condensed"/>
              <a:sym typeface="Fira Sans Condensed"/>
            </a:endParaRPr>
          </a:p>
        </p:txBody>
      </p:sp>
      <p:sp>
        <p:nvSpPr>
          <p:cNvPr id="345" name="Google Shape;345;p41"/>
          <p:cNvSpPr txBox="1"/>
          <p:nvPr/>
        </p:nvSpPr>
        <p:spPr>
          <a:xfrm>
            <a:off x="3541700" y="4154725"/>
            <a:ext cx="2992200" cy="310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800" b="1">
                <a:solidFill>
                  <a:schemeClr val="dk2"/>
                </a:solidFill>
                <a:latin typeface="Fira Sans Condensed"/>
                <a:ea typeface="Fira Sans Condensed"/>
                <a:cs typeface="Fira Sans Condensed"/>
                <a:sym typeface="Fira Sans Condensed"/>
              </a:rPr>
              <a:t>2. Relate</a:t>
            </a:r>
            <a:endParaRPr sz="1800" b="1">
              <a:solidFill>
                <a:schemeClr val="dk2"/>
              </a:solidFill>
              <a:latin typeface="Fira Sans Condensed"/>
              <a:ea typeface="Fira Sans Condensed"/>
              <a:cs typeface="Fira Sans Condensed"/>
              <a:sym typeface="Fira Sans Condensed"/>
            </a:endParaRPr>
          </a:p>
        </p:txBody>
      </p:sp>
      <p:sp>
        <p:nvSpPr>
          <p:cNvPr id="346" name="Google Shape;346;p41"/>
          <p:cNvSpPr txBox="1"/>
          <p:nvPr/>
        </p:nvSpPr>
        <p:spPr>
          <a:xfrm>
            <a:off x="6718300" y="4154725"/>
            <a:ext cx="29922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Fira Sans Condensed"/>
                <a:ea typeface="Fira Sans Condensed"/>
                <a:cs typeface="Fira Sans Condensed"/>
                <a:sym typeface="Fira Sans Condensed"/>
              </a:rPr>
              <a:t>3. Reason </a:t>
            </a:r>
            <a:endParaRPr sz="1800" b="1">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p:nvPr/>
        </p:nvSpPr>
        <p:spPr>
          <a:xfrm>
            <a:off x="3754325" y="712200"/>
            <a:ext cx="16527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2"/>
          <p:cNvSpPr txBox="1">
            <a:spLocks noGrp="1"/>
          </p:cNvSpPr>
          <p:nvPr>
            <p:ph type="title" idx="2"/>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Regulate, Relate, Reason</a:t>
            </a:r>
            <a:endParaRPr/>
          </a:p>
        </p:txBody>
      </p:sp>
      <p:sp>
        <p:nvSpPr>
          <p:cNvPr id="353" name="Google Shape;353;p42"/>
          <p:cNvSpPr/>
          <p:nvPr/>
        </p:nvSpPr>
        <p:spPr>
          <a:xfrm>
            <a:off x="0" y="1710796"/>
            <a:ext cx="4638900" cy="290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txBox="1">
            <a:spLocks noGrp="1"/>
          </p:cNvSpPr>
          <p:nvPr>
            <p:ph type="title"/>
          </p:nvPr>
        </p:nvSpPr>
        <p:spPr>
          <a:xfrm>
            <a:off x="35128" y="1852070"/>
            <a:ext cx="2977500" cy="45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000"/>
              <a:t>Example</a:t>
            </a:r>
            <a:r>
              <a:rPr lang="en"/>
              <a:t> </a:t>
            </a:r>
            <a:endParaRPr/>
          </a:p>
        </p:txBody>
      </p:sp>
      <p:sp>
        <p:nvSpPr>
          <p:cNvPr id="355" name="Google Shape;355;p42"/>
          <p:cNvSpPr txBox="1">
            <a:spLocks noGrp="1"/>
          </p:cNvSpPr>
          <p:nvPr>
            <p:ph type="subTitle" idx="1"/>
          </p:nvPr>
        </p:nvSpPr>
        <p:spPr>
          <a:xfrm>
            <a:off x="629850" y="2187250"/>
            <a:ext cx="337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a:latin typeface="Fira Sans Condensed"/>
                <a:ea typeface="Fira Sans Condensed"/>
                <a:cs typeface="Fira Sans Condensed"/>
                <a:sym typeface="Fira Sans Condensed"/>
              </a:rPr>
              <a:t>Your foster child, Sarah, is nearing her bed time. When you say it is time to go to sleep, she starts to panic. She is noted to begin crying and throws her stuffed animal across the room. She then runs to another room.</a:t>
            </a:r>
            <a:endParaRPr sz="1900">
              <a:latin typeface="Fira Sans Condensed"/>
              <a:ea typeface="Fira Sans Condensed"/>
              <a:cs typeface="Fira Sans Condensed"/>
              <a:sym typeface="Fira Sans Condensed"/>
            </a:endParaRPr>
          </a:p>
          <a:p>
            <a:pPr marL="0" lvl="0" indent="0" algn="ctr" rtl="0">
              <a:spcBef>
                <a:spcPts val="0"/>
              </a:spcBef>
              <a:spcAft>
                <a:spcPts val="0"/>
              </a:spcAft>
              <a:buNone/>
            </a:pPr>
            <a:r>
              <a:rPr lang="en" sz="1900">
                <a:latin typeface="Fira Sans Condensed"/>
                <a:ea typeface="Fira Sans Condensed"/>
                <a:cs typeface="Fira Sans Condensed"/>
                <a:sym typeface="Fira Sans Condensed"/>
              </a:rPr>
              <a:t>What do you do? </a:t>
            </a:r>
            <a:endParaRPr sz="1900">
              <a:latin typeface="Fira Sans Condensed"/>
              <a:ea typeface="Fira Sans Condensed"/>
              <a:cs typeface="Fira Sans Condensed"/>
              <a:sym typeface="Fira Sans Condensed"/>
            </a:endParaRPr>
          </a:p>
        </p:txBody>
      </p:sp>
      <p:pic>
        <p:nvPicPr>
          <p:cNvPr id="356" name="Google Shape;356;p42"/>
          <p:cNvPicPr preferRelativeResize="0"/>
          <p:nvPr/>
        </p:nvPicPr>
        <p:blipFill>
          <a:blip r:embed="rId3">
            <a:alphaModFix/>
          </a:blip>
          <a:stretch>
            <a:fillRect/>
          </a:stretch>
        </p:blipFill>
        <p:spPr>
          <a:xfrm>
            <a:off x="5015700" y="1095725"/>
            <a:ext cx="4027974" cy="3989875"/>
          </a:xfrm>
          <a:prstGeom prst="rect">
            <a:avLst/>
          </a:prstGeom>
          <a:noFill/>
          <a:ln>
            <a:noFill/>
          </a:ln>
        </p:spPr>
      </p:pic>
      <p:sp>
        <p:nvSpPr>
          <p:cNvPr id="357" name="Google Shape;357;p42"/>
          <p:cNvSpPr txBox="1"/>
          <p:nvPr/>
        </p:nvSpPr>
        <p:spPr>
          <a:xfrm>
            <a:off x="7830925" y="1463925"/>
            <a:ext cx="1441500" cy="24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Often, it is easy to begin with reasoning. This is like trying to drive through a red light! </a:t>
            </a:r>
            <a:endParaRPr sz="1800">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3"/>
          <p:cNvSpPr txBox="1">
            <a:spLocks noGrp="1"/>
          </p:cNvSpPr>
          <p:nvPr>
            <p:ph type="subTitle" idx="1"/>
          </p:nvPr>
        </p:nvSpPr>
        <p:spPr>
          <a:xfrm>
            <a:off x="1555725" y="1441813"/>
            <a:ext cx="3106800" cy="3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Co-Regulation?</a:t>
            </a:r>
            <a:endParaRPr/>
          </a:p>
        </p:txBody>
      </p:sp>
      <p:sp>
        <p:nvSpPr>
          <p:cNvPr id="363" name="Google Shape;363;p43"/>
          <p:cNvSpPr/>
          <p:nvPr/>
        </p:nvSpPr>
        <p:spPr>
          <a:xfrm>
            <a:off x="3879650" y="712200"/>
            <a:ext cx="1377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3"/>
          <p:cNvSpPr txBox="1">
            <a:spLocks noGrp="1"/>
          </p:cNvSpPr>
          <p:nvPr>
            <p:ph type="body" idx="2"/>
          </p:nvPr>
        </p:nvSpPr>
        <p:spPr>
          <a:xfrm>
            <a:off x="850575" y="1913475"/>
            <a:ext cx="3106800" cy="246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a:latin typeface="Fira Sans Condensed"/>
                <a:ea typeface="Fira Sans Condensed"/>
                <a:cs typeface="Fira Sans Condensed"/>
                <a:sym typeface="Fira Sans Condensed"/>
              </a:rPr>
              <a:t>Co-Regulation is a technique that allows a caregiver and child to connect when a child is in distress. This helps a child learn to navigate those difficult emotions.</a:t>
            </a:r>
            <a:endParaRPr>
              <a:latin typeface="Fira Sans Condensed"/>
              <a:ea typeface="Fira Sans Condensed"/>
              <a:cs typeface="Fira Sans Condensed"/>
              <a:sym typeface="Fira Sans Condensed"/>
            </a:endParaRPr>
          </a:p>
          <a:p>
            <a:pPr marL="457200" lvl="0" indent="-317500" algn="l" rtl="0">
              <a:spcBef>
                <a:spcPts val="1000"/>
              </a:spcBef>
              <a:spcAft>
                <a:spcPts val="1000"/>
              </a:spcAft>
              <a:buSzPts val="1400"/>
              <a:buFont typeface="Fira Sans Condensed"/>
              <a:buChar char="●"/>
            </a:pPr>
            <a:r>
              <a:rPr lang="en">
                <a:latin typeface="Fira Sans Condensed"/>
                <a:ea typeface="Fira Sans Condensed"/>
                <a:cs typeface="Fira Sans Condensed"/>
                <a:sym typeface="Fira Sans Condensed"/>
              </a:rPr>
              <a:t>Early childhood experiences shape autonomic activity but people can learn through this technique to regulate their emotions and response patterns. </a:t>
            </a:r>
            <a:endParaRPr>
              <a:latin typeface="Fira Sans Condensed"/>
              <a:ea typeface="Fira Sans Condensed"/>
              <a:cs typeface="Fira Sans Condensed"/>
              <a:sym typeface="Fira Sans Condensed"/>
            </a:endParaRPr>
          </a:p>
        </p:txBody>
      </p:sp>
      <p:sp>
        <p:nvSpPr>
          <p:cNvPr id="365" name="Google Shape;365;p43"/>
          <p:cNvSpPr txBox="1">
            <a:spLocks noGrp="1"/>
          </p:cNvSpPr>
          <p:nvPr>
            <p:ph type="title"/>
          </p:nvPr>
        </p:nvSpPr>
        <p:spPr>
          <a:xfrm>
            <a:off x="308150" y="288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Co-Regulation </a:t>
            </a:r>
            <a:endParaRPr/>
          </a:p>
        </p:txBody>
      </p:sp>
      <p:pic>
        <p:nvPicPr>
          <p:cNvPr id="366" name="Google Shape;366;p43"/>
          <p:cNvPicPr preferRelativeResize="0"/>
          <p:nvPr/>
        </p:nvPicPr>
        <p:blipFill>
          <a:blip r:embed="rId3">
            <a:alphaModFix/>
          </a:blip>
          <a:stretch>
            <a:fillRect/>
          </a:stretch>
        </p:blipFill>
        <p:spPr>
          <a:xfrm>
            <a:off x="5776825" y="1352550"/>
            <a:ext cx="2438400" cy="243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4"/>
          <p:cNvSpPr txBox="1">
            <a:spLocks noGrp="1"/>
          </p:cNvSpPr>
          <p:nvPr>
            <p:ph type="subTitle" idx="1"/>
          </p:nvPr>
        </p:nvSpPr>
        <p:spPr>
          <a:xfrm>
            <a:off x="913875" y="1483888"/>
            <a:ext cx="3106800" cy="36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Is Co-Regulation?</a:t>
            </a:r>
            <a:endParaRPr/>
          </a:p>
        </p:txBody>
      </p:sp>
      <p:sp>
        <p:nvSpPr>
          <p:cNvPr id="372" name="Google Shape;372;p44"/>
          <p:cNvSpPr/>
          <p:nvPr/>
        </p:nvSpPr>
        <p:spPr>
          <a:xfrm>
            <a:off x="3879650" y="712200"/>
            <a:ext cx="1377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4"/>
          <p:cNvSpPr txBox="1">
            <a:spLocks noGrp="1"/>
          </p:cNvSpPr>
          <p:nvPr>
            <p:ph type="body" idx="2"/>
          </p:nvPr>
        </p:nvSpPr>
        <p:spPr>
          <a:xfrm>
            <a:off x="587500" y="1915050"/>
            <a:ext cx="3561900" cy="2469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700">
                <a:latin typeface="Fira Sans Condensed"/>
                <a:ea typeface="Fira Sans Condensed"/>
                <a:cs typeface="Fira Sans Condensed"/>
                <a:sym typeface="Fira Sans Condensed"/>
              </a:rPr>
              <a:t>Our brains are able to register the emotions of others in our environment. As you are co-regulating with your child, the mirror neurons are activated. This means the child is able to look at the caregiver and mirror their emotions during dysregulation.</a:t>
            </a:r>
            <a:endParaRPr sz="1700">
              <a:latin typeface="Fira Sans Condensed"/>
              <a:ea typeface="Fira Sans Condensed"/>
              <a:cs typeface="Fira Sans Condensed"/>
              <a:sym typeface="Fira Sans Condensed"/>
            </a:endParaRPr>
          </a:p>
          <a:p>
            <a:pPr marL="457200" lvl="0" indent="0" algn="l" rtl="0">
              <a:spcBef>
                <a:spcPts val="1000"/>
              </a:spcBef>
              <a:spcAft>
                <a:spcPts val="1000"/>
              </a:spcAft>
              <a:buNone/>
            </a:pPr>
            <a:endParaRPr>
              <a:latin typeface="Fira Sans Condensed"/>
              <a:ea typeface="Fira Sans Condensed"/>
              <a:cs typeface="Fira Sans Condensed"/>
              <a:sym typeface="Fira Sans Condensed"/>
            </a:endParaRPr>
          </a:p>
        </p:txBody>
      </p:sp>
      <p:sp>
        <p:nvSpPr>
          <p:cNvPr id="374" name="Google Shape;374;p44"/>
          <p:cNvSpPr txBox="1">
            <a:spLocks noGrp="1"/>
          </p:cNvSpPr>
          <p:nvPr>
            <p:ph type="title"/>
          </p:nvPr>
        </p:nvSpPr>
        <p:spPr>
          <a:xfrm>
            <a:off x="308150" y="288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Co-Regulation </a:t>
            </a:r>
            <a:endParaRPr/>
          </a:p>
        </p:txBody>
      </p:sp>
      <p:pic>
        <p:nvPicPr>
          <p:cNvPr id="375" name="Google Shape;375;p44"/>
          <p:cNvPicPr preferRelativeResize="0"/>
          <p:nvPr/>
        </p:nvPicPr>
        <p:blipFill>
          <a:blip r:embed="rId3">
            <a:alphaModFix/>
          </a:blip>
          <a:stretch>
            <a:fillRect/>
          </a:stretch>
        </p:blipFill>
        <p:spPr>
          <a:xfrm>
            <a:off x="5882025" y="1546800"/>
            <a:ext cx="2438400" cy="2438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p:nvPr/>
        </p:nvSpPr>
        <p:spPr>
          <a:xfrm>
            <a:off x="3135400" y="712200"/>
            <a:ext cx="28629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5"/>
          <p:cNvSpPr txBox="1">
            <a:spLocks noGrp="1"/>
          </p:cNvSpPr>
          <p:nvPr>
            <p:ph type="title" idx="2"/>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Co-Regulation: A.G.I.L.E Technique </a:t>
            </a:r>
            <a:endParaRPr/>
          </a:p>
        </p:txBody>
      </p:sp>
      <p:sp>
        <p:nvSpPr>
          <p:cNvPr id="382" name="Google Shape;382;p45"/>
          <p:cNvSpPr txBox="1">
            <a:spLocks noGrp="1"/>
          </p:cNvSpPr>
          <p:nvPr>
            <p:ph type="title"/>
          </p:nvPr>
        </p:nvSpPr>
        <p:spPr>
          <a:xfrm>
            <a:off x="642502" y="1322700"/>
            <a:ext cx="2414700" cy="456900"/>
          </a:xfrm>
          <a:prstGeom prst="rect">
            <a:avLst/>
          </a:prstGeom>
          <a:solidFill>
            <a:schemeClr val="accent3"/>
          </a:solidFill>
        </p:spPr>
        <p:txBody>
          <a:bodyPr spcFirstLastPara="1" wrap="square" lIns="91425" tIns="91425" rIns="91425" bIns="91425" anchor="b" anchorCtr="0">
            <a:noAutofit/>
          </a:bodyPr>
          <a:lstStyle/>
          <a:p>
            <a:pPr marL="0" lvl="0" indent="0" algn="ctr" rtl="0">
              <a:spcBef>
                <a:spcPts val="0"/>
              </a:spcBef>
              <a:spcAft>
                <a:spcPts val="0"/>
              </a:spcAft>
              <a:buNone/>
            </a:pPr>
            <a:r>
              <a:rPr lang="en"/>
              <a:t>Affect </a:t>
            </a:r>
            <a:endParaRPr/>
          </a:p>
        </p:txBody>
      </p:sp>
      <p:sp>
        <p:nvSpPr>
          <p:cNvPr id="383" name="Google Shape;383;p45"/>
          <p:cNvSpPr txBox="1">
            <a:spLocks noGrp="1"/>
          </p:cNvSpPr>
          <p:nvPr>
            <p:ph type="subTitle" idx="1"/>
          </p:nvPr>
        </p:nvSpPr>
        <p:spPr>
          <a:xfrm>
            <a:off x="720698" y="1829850"/>
            <a:ext cx="2414700" cy="14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How your tone and expressions convey your emotions. In times of stress is your affect loving and soothing?</a:t>
            </a:r>
            <a:endParaRPr>
              <a:latin typeface="Fira Sans Condensed"/>
              <a:ea typeface="Fira Sans Condensed"/>
              <a:cs typeface="Fira Sans Condensed"/>
              <a:sym typeface="Fira Sans Condensed"/>
            </a:endParaRPr>
          </a:p>
        </p:txBody>
      </p:sp>
      <p:sp>
        <p:nvSpPr>
          <p:cNvPr id="384" name="Google Shape;384;p45"/>
          <p:cNvSpPr txBox="1">
            <a:spLocks noGrp="1"/>
          </p:cNvSpPr>
          <p:nvPr>
            <p:ph type="title" idx="3"/>
          </p:nvPr>
        </p:nvSpPr>
        <p:spPr>
          <a:xfrm>
            <a:off x="3400277" y="1331075"/>
            <a:ext cx="2414700" cy="456900"/>
          </a:xfrm>
          <a:prstGeom prst="rect">
            <a:avLst/>
          </a:prstGeom>
          <a:solidFill>
            <a:schemeClr val="accent2"/>
          </a:solidFill>
        </p:spPr>
        <p:txBody>
          <a:bodyPr spcFirstLastPara="1" wrap="square" lIns="91425" tIns="91425" rIns="91425" bIns="91425" anchor="b" anchorCtr="0">
            <a:noAutofit/>
          </a:bodyPr>
          <a:lstStyle/>
          <a:p>
            <a:pPr marL="0" lvl="0" indent="0" algn="ctr" rtl="0">
              <a:spcBef>
                <a:spcPts val="0"/>
              </a:spcBef>
              <a:spcAft>
                <a:spcPts val="0"/>
              </a:spcAft>
              <a:buNone/>
            </a:pPr>
            <a:r>
              <a:rPr lang="en"/>
              <a:t>Gesture </a:t>
            </a:r>
            <a:endParaRPr/>
          </a:p>
        </p:txBody>
      </p:sp>
      <p:sp>
        <p:nvSpPr>
          <p:cNvPr id="385" name="Google Shape;385;p45"/>
          <p:cNvSpPr txBox="1">
            <a:spLocks noGrp="1"/>
          </p:cNvSpPr>
          <p:nvPr>
            <p:ph type="subTitle" idx="4"/>
          </p:nvPr>
        </p:nvSpPr>
        <p:spPr>
          <a:xfrm>
            <a:off x="2187423" y="3770550"/>
            <a:ext cx="2414700" cy="14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Give the child time to process your affect, gestures, and intonation </a:t>
            </a:r>
            <a:endParaRPr>
              <a:latin typeface="Fira Sans Condensed"/>
              <a:ea typeface="Fira Sans Condensed"/>
              <a:cs typeface="Fira Sans Condensed"/>
              <a:sym typeface="Fira Sans Condensed"/>
            </a:endParaRPr>
          </a:p>
        </p:txBody>
      </p:sp>
      <p:sp>
        <p:nvSpPr>
          <p:cNvPr id="386" name="Google Shape;386;p45"/>
          <p:cNvSpPr txBox="1">
            <a:spLocks noGrp="1"/>
          </p:cNvSpPr>
          <p:nvPr>
            <p:ph type="title" idx="3"/>
          </p:nvPr>
        </p:nvSpPr>
        <p:spPr>
          <a:xfrm>
            <a:off x="6158052" y="1331075"/>
            <a:ext cx="2414700" cy="456900"/>
          </a:xfrm>
          <a:prstGeom prst="rect">
            <a:avLst/>
          </a:prstGeom>
          <a:solidFill>
            <a:schemeClr val="accent5"/>
          </a:solidFill>
        </p:spPr>
        <p:txBody>
          <a:bodyPr spcFirstLastPara="1" wrap="square" lIns="91425" tIns="91425" rIns="91425" bIns="91425" anchor="b" anchorCtr="0">
            <a:noAutofit/>
          </a:bodyPr>
          <a:lstStyle/>
          <a:p>
            <a:pPr marL="0" lvl="0" indent="0" algn="ctr" rtl="0">
              <a:spcBef>
                <a:spcPts val="0"/>
              </a:spcBef>
              <a:spcAft>
                <a:spcPts val="0"/>
              </a:spcAft>
              <a:buNone/>
            </a:pPr>
            <a:r>
              <a:rPr lang="en"/>
              <a:t>Intonation </a:t>
            </a:r>
            <a:endParaRPr/>
          </a:p>
        </p:txBody>
      </p:sp>
      <p:sp>
        <p:nvSpPr>
          <p:cNvPr id="387" name="Google Shape;387;p45"/>
          <p:cNvSpPr txBox="1">
            <a:spLocks noGrp="1"/>
          </p:cNvSpPr>
          <p:nvPr>
            <p:ph type="title" idx="3"/>
          </p:nvPr>
        </p:nvSpPr>
        <p:spPr>
          <a:xfrm>
            <a:off x="2187427" y="3288525"/>
            <a:ext cx="2414700" cy="456900"/>
          </a:xfrm>
          <a:prstGeom prst="rect">
            <a:avLst/>
          </a:prstGeom>
          <a:solidFill>
            <a:schemeClr val="accent1"/>
          </a:solidFill>
        </p:spPr>
        <p:txBody>
          <a:bodyPr spcFirstLastPara="1" wrap="square" lIns="91425" tIns="91425" rIns="91425" bIns="91425" anchor="b" anchorCtr="0">
            <a:noAutofit/>
          </a:bodyPr>
          <a:lstStyle/>
          <a:p>
            <a:pPr marL="0" lvl="0" indent="0" algn="ctr" rtl="0">
              <a:spcBef>
                <a:spcPts val="0"/>
              </a:spcBef>
              <a:spcAft>
                <a:spcPts val="0"/>
              </a:spcAft>
              <a:buNone/>
            </a:pPr>
            <a:r>
              <a:rPr lang="en"/>
              <a:t>Latency </a:t>
            </a:r>
            <a:endParaRPr/>
          </a:p>
        </p:txBody>
      </p:sp>
      <p:sp>
        <p:nvSpPr>
          <p:cNvPr id="388" name="Google Shape;388;p45"/>
          <p:cNvSpPr txBox="1">
            <a:spLocks noGrp="1"/>
          </p:cNvSpPr>
          <p:nvPr>
            <p:ph type="title" idx="3"/>
          </p:nvPr>
        </p:nvSpPr>
        <p:spPr>
          <a:xfrm>
            <a:off x="4909902" y="3263388"/>
            <a:ext cx="2414700" cy="456900"/>
          </a:xfrm>
          <a:prstGeom prst="rect">
            <a:avLst/>
          </a:prstGeom>
          <a:solidFill>
            <a:schemeClr val="accent6"/>
          </a:solidFill>
        </p:spPr>
        <p:txBody>
          <a:bodyPr spcFirstLastPara="1" wrap="square" lIns="91425" tIns="91425" rIns="91425" bIns="91425" anchor="b" anchorCtr="0">
            <a:noAutofit/>
          </a:bodyPr>
          <a:lstStyle/>
          <a:p>
            <a:pPr marL="0" lvl="0" indent="0" algn="ctr" rtl="0">
              <a:spcBef>
                <a:spcPts val="0"/>
              </a:spcBef>
              <a:spcAft>
                <a:spcPts val="0"/>
              </a:spcAft>
              <a:buNone/>
            </a:pPr>
            <a:r>
              <a:rPr lang="en"/>
              <a:t>Engagement </a:t>
            </a:r>
            <a:endParaRPr/>
          </a:p>
        </p:txBody>
      </p:sp>
      <p:sp>
        <p:nvSpPr>
          <p:cNvPr id="389" name="Google Shape;389;p45"/>
          <p:cNvSpPr txBox="1">
            <a:spLocks noGrp="1"/>
          </p:cNvSpPr>
          <p:nvPr>
            <p:ph type="subTitle" idx="1"/>
          </p:nvPr>
        </p:nvSpPr>
        <p:spPr>
          <a:xfrm>
            <a:off x="3441123" y="1779600"/>
            <a:ext cx="2414700" cy="14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latin typeface="Fira Sans Condensed"/>
                <a:ea typeface="Fira Sans Condensed"/>
                <a:cs typeface="Fira Sans Condensed"/>
                <a:sym typeface="Fira Sans Condensed"/>
              </a:rPr>
              <a:t>What do your facial expressions, hand gestures, body movements, posturing, and pacing saying?</a:t>
            </a:r>
            <a:endParaRPr>
              <a:latin typeface="Fira Sans Condensed"/>
              <a:ea typeface="Fira Sans Condensed"/>
              <a:cs typeface="Fira Sans Condensed"/>
              <a:sym typeface="Fira Sans Condensed"/>
            </a:endParaRPr>
          </a:p>
          <a:p>
            <a:pPr marL="0" lvl="0" indent="0" algn="ctr" rtl="0">
              <a:spcBef>
                <a:spcPts val="0"/>
              </a:spcBef>
              <a:spcAft>
                <a:spcPts val="0"/>
              </a:spcAft>
              <a:buClr>
                <a:schemeClr val="dk1"/>
              </a:buClr>
              <a:buSzPts val="1100"/>
              <a:buFont typeface="Arial"/>
              <a:buNone/>
            </a:pPr>
            <a:endParaRPr>
              <a:latin typeface="Fira Sans Condensed"/>
              <a:ea typeface="Fira Sans Condensed"/>
              <a:cs typeface="Fira Sans Condensed"/>
              <a:sym typeface="Fira Sans Condensed"/>
            </a:endParaRPr>
          </a:p>
          <a:p>
            <a:pPr marL="0" lvl="0" indent="0" algn="ctr" rtl="0">
              <a:spcBef>
                <a:spcPts val="0"/>
              </a:spcBef>
              <a:spcAft>
                <a:spcPts val="0"/>
              </a:spcAft>
              <a:buNone/>
            </a:pPr>
            <a:endParaRPr>
              <a:latin typeface="Fira Sans Condensed"/>
              <a:ea typeface="Fira Sans Condensed"/>
              <a:cs typeface="Fira Sans Condensed"/>
              <a:sym typeface="Fira Sans Condensed"/>
            </a:endParaRPr>
          </a:p>
        </p:txBody>
      </p:sp>
      <p:sp>
        <p:nvSpPr>
          <p:cNvPr id="390" name="Google Shape;390;p45"/>
          <p:cNvSpPr txBox="1">
            <a:spLocks noGrp="1"/>
          </p:cNvSpPr>
          <p:nvPr>
            <p:ph type="subTitle" idx="1"/>
          </p:nvPr>
        </p:nvSpPr>
        <p:spPr>
          <a:xfrm>
            <a:off x="5291400" y="1724350"/>
            <a:ext cx="3172500" cy="1483800"/>
          </a:xfrm>
          <a:prstGeom prst="rect">
            <a:avLst/>
          </a:prstGeom>
        </p:spPr>
        <p:txBody>
          <a:bodyPr spcFirstLastPara="1" wrap="square" lIns="91425" tIns="91425" rIns="91425" bIns="91425" anchor="t" anchorCtr="0">
            <a:noAutofit/>
          </a:bodyPr>
          <a:lstStyle/>
          <a:p>
            <a:pPr marL="914400" lvl="0" indent="0" algn="ctr" rtl="0">
              <a:spcBef>
                <a:spcPts val="0"/>
              </a:spcBef>
              <a:spcAft>
                <a:spcPts val="0"/>
              </a:spcAft>
              <a:buClr>
                <a:schemeClr val="dk1"/>
              </a:buClr>
              <a:buSzPts val="1100"/>
              <a:buFont typeface="Arial"/>
              <a:buNone/>
            </a:pPr>
            <a:r>
              <a:rPr lang="en">
                <a:solidFill>
                  <a:schemeClr val="dk1"/>
                </a:solidFill>
                <a:latin typeface="Fira Sans Condensed"/>
                <a:ea typeface="Fira Sans Condensed"/>
                <a:cs typeface="Fira Sans Condensed"/>
                <a:sym typeface="Fira Sans Condensed"/>
              </a:rPr>
              <a:t> Modulating the tone of your voice helps convey affect and social/emotional meaning. This is felt and understood long before words </a:t>
            </a:r>
            <a:endParaRPr>
              <a:solidFill>
                <a:schemeClr val="dk1"/>
              </a:solidFill>
              <a:latin typeface="Fira Sans Condensed"/>
              <a:ea typeface="Fira Sans Condensed"/>
              <a:cs typeface="Fira Sans Condensed"/>
              <a:sym typeface="Fira Sans Condensed"/>
            </a:endParaRPr>
          </a:p>
          <a:p>
            <a:pPr marL="91440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91440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ctr" rtl="0">
              <a:spcBef>
                <a:spcPts val="0"/>
              </a:spcBef>
              <a:spcAft>
                <a:spcPts val="0"/>
              </a:spcAft>
              <a:buNone/>
            </a:pPr>
            <a:endParaRPr>
              <a:latin typeface="Fira Sans Condensed"/>
              <a:ea typeface="Fira Sans Condensed"/>
              <a:cs typeface="Fira Sans Condensed"/>
              <a:sym typeface="Fira Sans Condensed"/>
            </a:endParaRPr>
          </a:p>
          <a:p>
            <a:pPr marL="0" lvl="0" indent="0" algn="ctr" rtl="0">
              <a:spcBef>
                <a:spcPts val="0"/>
              </a:spcBef>
              <a:spcAft>
                <a:spcPts val="0"/>
              </a:spcAft>
              <a:buNone/>
            </a:pPr>
            <a:endParaRPr>
              <a:latin typeface="Fira Sans Condensed"/>
              <a:ea typeface="Fira Sans Condensed"/>
              <a:cs typeface="Fira Sans Condensed"/>
              <a:sym typeface="Fira Sans Condensed"/>
            </a:endParaRPr>
          </a:p>
        </p:txBody>
      </p:sp>
      <p:sp>
        <p:nvSpPr>
          <p:cNvPr id="391" name="Google Shape;391;p45"/>
          <p:cNvSpPr txBox="1">
            <a:spLocks noGrp="1"/>
          </p:cNvSpPr>
          <p:nvPr>
            <p:ph type="subTitle" idx="4"/>
          </p:nvPr>
        </p:nvSpPr>
        <p:spPr>
          <a:xfrm>
            <a:off x="4909898" y="3775550"/>
            <a:ext cx="2414700" cy="14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Before you continue, make sure the child is engaged. </a:t>
            </a:r>
            <a:endParaRPr>
              <a:latin typeface="Fira Sans Condensed"/>
              <a:ea typeface="Fira Sans Condensed"/>
              <a:cs typeface="Fira Sans Condensed"/>
              <a:sym typeface="Fira Sans Condense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6"/>
          <p:cNvSpPr/>
          <p:nvPr/>
        </p:nvSpPr>
        <p:spPr>
          <a:xfrm>
            <a:off x="4551725"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6"/>
          <p:cNvSpPr txBox="1">
            <a:spLocks noGrp="1"/>
          </p:cNvSpPr>
          <p:nvPr>
            <p:ph type="title"/>
          </p:nvPr>
        </p:nvSpPr>
        <p:spPr>
          <a:xfrm>
            <a:off x="5475800" y="1975550"/>
            <a:ext cx="3123600" cy="138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Regulation Activities to Aid in Sleep </a:t>
            </a:r>
            <a:endParaRPr/>
          </a:p>
        </p:txBody>
      </p:sp>
      <p:sp>
        <p:nvSpPr>
          <p:cNvPr id="398" name="Google Shape;398;p46"/>
          <p:cNvSpPr txBox="1">
            <a:spLocks noGrp="1"/>
          </p:cNvSpPr>
          <p:nvPr>
            <p:ph type="title" idx="2"/>
          </p:nvPr>
        </p:nvSpPr>
        <p:spPr>
          <a:xfrm>
            <a:off x="5876600" y="1247263"/>
            <a:ext cx="1706400" cy="60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03</a:t>
            </a:r>
            <a:endParaRPr/>
          </a:p>
        </p:txBody>
      </p:sp>
      <p:sp>
        <p:nvSpPr>
          <p:cNvPr id="399" name="Google Shape;399;p46"/>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7"/>
          <p:cNvSpPr/>
          <p:nvPr/>
        </p:nvSpPr>
        <p:spPr>
          <a:xfrm>
            <a:off x="3405250" y="712200"/>
            <a:ext cx="23439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7"/>
          <p:cNvSpPr txBox="1">
            <a:spLocks noGrp="1"/>
          </p:cNvSpPr>
          <p:nvPr>
            <p:ph type="title" idx="2"/>
          </p:nvPr>
        </p:nvSpPr>
        <p:spPr>
          <a:xfrm>
            <a:off x="387125"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Breathing Techniques </a:t>
            </a:r>
            <a:endParaRPr/>
          </a:p>
        </p:txBody>
      </p:sp>
      <p:sp>
        <p:nvSpPr>
          <p:cNvPr id="406" name="Google Shape;406;p47"/>
          <p:cNvSpPr txBox="1">
            <a:spLocks noGrp="1"/>
          </p:cNvSpPr>
          <p:nvPr>
            <p:ph type="title"/>
          </p:nvPr>
        </p:nvSpPr>
        <p:spPr>
          <a:xfrm>
            <a:off x="1064528" y="3845175"/>
            <a:ext cx="21129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Diaphragmatic breathing </a:t>
            </a:r>
            <a:endParaRPr/>
          </a:p>
        </p:txBody>
      </p:sp>
      <p:sp>
        <p:nvSpPr>
          <p:cNvPr id="407" name="Google Shape;407;p47"/>
          <p:cNvSpPr txBox="1">
            <a:spLocks noGrp="1"/>
          </p:cNvSpPr>
          <p:nvPr>
            <p:ph type="title" idx="3"/>
          </p:nvPr>
        </p:nvSpPr>
        <p:spPr>
          <a:xfrm>
            <a:off x="3520753" y="3632750"/>
            <a:ext cx="21129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Mindful Breathing </a:t>
            </a:r>
            <a:endParaRPr/>
          </a:p>
        </p:txBody>
      </p:sp>
      <p:sp>
        <p:nvSpPr>
          <p:cNvPr id="408" name="Google Shape;408;p47"/>
          <p:cNvSpPr txBox="1">
            <a:spLocks noGrp="1"/>
          </p:cNvSpPr>
          <p:nvPr>
            <p:ph type="title" idx="5"/>
          </p:nvPr>
        </p:nvSpPr>
        <p:spPr>
          <a:xfrm>
            <a:off x="5976978" y="3632750"/>
            <a:ext cx="21129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Resonance Breathing </a:t>
            </a:r>
            <a:endParaRPr/>
          </a:p>
        </p:txBody>
      </p:sp>
      <p:sp>
        <p:nvSpPr>
          <p:cNvPr id="409" name="Google Shape;409;p47"/>
          <p:cNvSpPr txBox="1"/>
          <p:nvPr/>
        </p:nvSpPr>
        <p:spPr>
          <a:xfrm>
            <a:off x="1319975" y="1002950"/>
            <a:ext cx="6654900" cy="45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Condensed Light"/>
                <a:ea typeface="Fira Sans Condensed Light"/>
                <a:cs typeface="Fira Sans Condensed Light"/>
                <a:sym typeface="Fira Sans Condensed Light"/>
              </a:rPr>
              <a:t>This involves a voluntary change in rate, quality, and pattern of respirations. </a:t>
            </a:r>
            <a:r>
              <a:rPr lang="en" sz="1800" u="sng">
                <a:solidFill>
                  <a:schemeClr val="dk2"/>
                </a:solidFill>
                <a:latin typeface="Fira Sans Condensed Light"/>
                <a:ea typeface="Fira Sans Condensed Light"/>
                <a:cs typeface="Fira Sans Condensed Light"/>
                <a:sym typeface="Fira Sans Condensed Light"/>
              </a:rPr>
              <a:t>It works by reducing heart rate and blood pressure or sympathetic activity from the nervous system.  </a:t>
            </a:r>
            <a:endParaRPr sz="1800" u="sng">
              <a:solidFill>
                <a:schemeClr val="dk2"/>
              </a:solidFill>
              <a:latin typeface="Fira Sans Condensed Light"/>
              <a:ea typeface="Fira Sans Condensed Light"/>
              <a:cs typeface="Fira Sans Condensed Light"/>
              <a:sym typeface="Fira Sans Condensed Light"/>
            </a:endParaRPr>
          </a:p>
        </p:txBody>
      </p:sp>
      <p:pic>
        <p:nvPicPr>
          <p:cNvPr id="410" name="Google Shape;410;p47"/>
          <p:cNvPicPr preferRelativeResize="0"/>
          <p:nvPr/>
        </p:nvPicPr>
        <p:blipFill>
          <a:blip r:embed="rId3">
            <a:alphaModFix/>
          </a:blip>
          <a:stretch>
            <a:fillRect/>
          </a:stretch>
        </p:blipFill>
        <p:spPr>
          <a:xfrm>
            <a:off x="1511375" y="2413550"/>
            <a:ext cx="1219200" cy="1219200"/>
          </a:xfrm>
          <a:prstGeom prst="rect">
            <a:avLst/>
          </a:prstGeom>
          <a:noFill/>
          <a:ln>
            <a:noFill/>
          </a:ln>
        </p:spPr>
      </p:pic>
      <p:pic>
        <p:nvPicPr>
          <p:cNvPr id="411" name="Google Shape;411;p47"/>
          <p:cNvPicPr preferRelativeResize="0"/>
          <p:nvPr/>
        </p:nvPicPr>
        <p:blipFill>
          <a:blip r:embed="rId4">
            <a:alphaModFix/>
          </a:blip>
          <a:stretch>
            <a:fillRect/>
          </a:stretch>
        </p:blipFill>
        <p:spPr>
          <a:xfrm>
            <a:off x="4037825" y="2465400"/>
            <a:ext cx="1219200" cy="1219200"/>
          </a:xfrm>
          <a:prstGeom prst="rect">
            <a:avLst/>
          </a:prstGeom>
          <a:noFill/>
          <a:ln>
            <a:noFill/>
          </a:ln>
        </p:spPr>
      </p:pic>
      <p:pic>
        <p:nvPicPr>
          <p:cNvPr id="412" name="Google Shape;412;p47"/>
          <p:cNvPicPr preferRelativeResize="0"/>
          <p:nvPr/>
        </p:nvPicPr>
        <p:blipFill>
          <a:blip r:embed="rId5">
            <a:alphaModFix/>
          </a:blip>
          <a:stretch>
            <a:fillRect/>
          </a:stretch>
        </p:blipFill>
        <p:spPr>
          <a:xfrm>
            <a:off x="6423825" y="2413550"/>
            <a:ext cx="1219200" cy="12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784350" y="2147575"/>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Sensory Systems </a:t>
            </a:r>
            <a:endParaRPr/>
          </a:p>
        </p:txBody>
      </p:sp>
      <p:sp>
        <p:nvSpPr>
          <p:cNvPr id="193" name="Google Shape;193;p30"/>
          <p:cNvSpPr txBox="1">
            <a:spLocks noGrp="1"/>
          </p:cNvSpPr>
          <p:nvPr>
            <p:ph type="title" idx="2"/>
          </p:nvPr>
        </p:nvSpPr>
        <p:spPr>
          <a:xfrm>
            <a:off x="1186500" y="1539175"/>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194" name="Google Shape;194;p30"/>
          <p:cNvSpPr txBox="1">
            <a:spLocks noGrp="1"/>
          </p:cNvSpPr>
          <p:nvPr>
            <p:ph type="title" idx="3"/>
          </p:nvPr>
        </p:nvSpPr>
        <p:spPr>
          <a:xfrm>
            <a:off x="3481150" y="2250900"/>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Is Regulation and Co-Regulation?</a:t>
            </a:r>
            <a:endParaRPr/>
          </a:p>
        </p:txBody>
      </p:sp>
      <p:sp>
        <p:nvSpPr>
          <p:cNvPr id="195" name="Google Shape;195;p30"/>
          <p:cNvSpPr txBox="1">
            <a:spLocks noGrp="1"/>
          </p:cNvSpPr>
          <p:nvPr>
            <p:ph type="title" idx="5"/>
          </p:nvPr>
        </p:nvSpPr>
        <p:spPr>
          <a:xfrm>
            <a:off x="3883300" y="1495700"/>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196" name="Google Shape;196;p30"/>
          <p:cNvSpPr txBox="1">
            <a:spLocks noGrp="1"/>
          </p:cNvSpPr>
          <p:nvPr>
            <p:ph type="title" idx="6"/>
          </p:nvPr>
        </p:nvSpPr>
        <p:spPr>
          <a:xfrm>
            <a:off x="6269025" y="2250900"/>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Interventions For Sleep: Activities </a:t>
            </a:r>
            <a:endParaRPr/>
          </a:p>
        </p:txBody>
      </p:sp>
      <p:sp>
        <p:nvSpPr>
          <p:cNvPr id="197" name="Google Shape;197;p30"/>
          <p:cNvSpPr txBox="1">
            <a:spLocks noGrp="1"/>
          </p:cNvSpPr>
          <p:nvPr>
            <p:ph type="title" idx="8"/>
          </p:nvPr>
        </p:nvSpPr>
        <p:spPr>
          <a:xfrm>
            <a:off x="6671175" y="1447525"/>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198" name="Google Shape;198;p30"/>
          <p:cNvSpPr txBox="1">
            <a:spLocks noGrp="1"/>
          </p:cNvSpPr>
          <p:nvPr>
            <p:ph type="title" idx="9"/>
          </p:nvPr>
        </p:nvSpPr>
        <p:spPr>
          <a:xfrm>
            <a:off x="3603150" y="3609800"/>
            <a:ext cx="1937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Interventions For Sleep: Environment </a:t>
            </a:r>
            <a:endParaRPr/>
          </a:p>
        </p:txBody>
      </p:sp>
      <p:sp>
        <p:nvSpPr>
          <p:cNvPr id="199" name="Google Shape;199;p30"/>
          <p:cNvSpPr txBox="1">
            <a:spLocks noGrp="1"/>
          </p:cNvSpPr>
          <p:nvPr>
            <p:ph type="title" idx="14"/>
          </p:nvPr>
        </p:nvSpPr>
        <p:spPr>
          <a:xfrm>
            <a:off x="3945325" y="2854600"/>
            <a:ext cx="1133400" cy="60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200" name="Google Shape;200;p30"/>
          <p:cNvSpPr/>
          <p:nvPr/>
        </p:nvSpPr>
        <p:spPr>
          <a:xfrm>
            <a:off x="0" y="0"/>
            <a:ext cx="336300" cy="159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8"/>
          <p:cNvSpPr/>
          <p:nvPr/>
        </p:nvSpPr>
        <p:spPr>
          <a:xfrm>
            <a:off x="3405250" y="712200"/>
            <a:ext cx="23439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8"/>
          <p:cNvSpPr txBox="1">
            <a:spLocks noGrp="1"/>
          </p:cNvSpPr>
          <p:nvPr>
            <p:ph type="title" idx="2"/>
          </p:nvPr>
        </p:nvSpPr>
        <p:spPr>
          <a:xfrm>
            <a:off x="387125"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Breathing Techniques </a:t>
            </a:r>
            <a:endParaRPr/>
          </a:p>
        </p:txBody>
      </p:sp>
      <p:sp>
        <p:nvSpPr>
          <p:cNvPr id="419" name="Google Shape;419;p48"/>
          <p:cNvSpPr txBox="1">
            <a:spLocks noGrp="1"/>
          </p:cNvSpPr>
          <p:nvPr>
            <p:ph type="title"/>
          </p:nvPr>
        </p:nvSpPr>
        <p:spPr>
          <a:xfrm>
            <a:off x="590900" y="954025"/>
            <a:ext cx="3438600" cy="516300"/>
          </a:xfrm>
          <a:prstGeom prst="rect">
            <a:avLst/>
          </a:prstGeom>
          <a:solidFill>
            <a:schemeClr val="accent6"/>
          </a:solidFill>
        </p:spPr>
        <p:txBody>
          <a:bodyPr spcFirstLastPara="1" wrap="square" lIns="91425" tIns="91425" rIns="91425" bIns="91425" anchor="b" anchorCtr="0">
            <a:noAutofit/>
          </a:bodyPr>
          <a:lstStyle/>
          <a:p>
            <a:pPr marL="0" lvl="0" indent="0" algn="ctr" rtl="0">
              <a:spcBef>
                <a:spcPts val="0"/>
              </a:spcBef>
              <a:spcAft>
                <a:spcPts val="0"/>
              </a:spcAft>
              <a:buNone/>
            </a:pPr>
            <a:r>
              <a:rPr lang="en"/>
              <a:t>Dandelion Breathing </a:t>
            </a:r>
            <a:endParaRPr/>
          </a:p>
        </p:txBody>
      </p:sp>
      <p:sp>
        <p:nvSpPr>
          <p:cNvPr id="420" name="Google Shape;420;p48"/>
          <p:cNvSpPr txBox="1">
            <a:spLocks noGrp="1"/>
          </p:cNvSpPr>
          <p:nvPr>
            <p:ph type="title" idx="5"/>
          </p:nvPr>
        </p:nvSpPr>
        <p:spPr>
          <a:xfrm>
            <a:off x="700699" y="4249050"/>
            <a:ext cx="3219000" cy="456900"/>
          </a:xfrm>
          <a:prstGeom prst="rect">
            <a:avLst/>
          </a:prstGeom>
        </p:spPr>
        <p:txBody>
          <a:bodyPr spcFirstLastPara="1" wrap="square" lIns="91425" tIns="91425" rIns="91425" bIns="91425" anchor="b" anchorCtr="0">
            <a:noAutofit/>
          </a:bodyPr>
          <a:lstStyle/>
          <a:p>
            <a:pPr marL="457200" lvl="0" indent="-330200" algn="l" rtl="0">
              <a:spcBef>
                <a:spcPts val="0"/>
              </a:spcBef>
              <a:spcAft>
                <a:spcPts val="0"/>
              </a:spcAft>
              <a:buSzPts val="1600"/>
              <a:buFont typeface="Fira Sans Condensed"/>
              <a:buAutoNum type="arabicPeriod"/>
            </a:pPr>
            <a:r>
              <a:rPr lang="en">
                <a:latin typeface="Fira Sans Condensed"/>
                <a:ea typeface="Fira Sans Condensed"/>
                <a:cs typeface="Fira Sans Condensed"/>
                <a:sym typeface="Fira Sans Condensed"/>
              </a:rPr>
              <a:t>Breathe in through the nose </a:t>
            </a: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Font typeface="Fira Sans Condensed"/>
              <a:buAutoNum type="arabicPeriod"/>
            </a:pPr>
            <a:r>
              <a:rPr lang="en">
                <a:latin typeface="Fira Sans Condensed"/>
                <a:ea typeface="Fira Sans Condensed"/>
                <a:cs typeface="Fira Sans Condensed"/>
                <a:sym typeface="Fira Sans Condensed"/>
              </a:rPr>
              <a:t>Hold that breathe for 2 seconds </a:t>
            </a: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Font typeface="Fira Sans Condensed"/>
              <a:buAutoNum type="arabicPeriod"/>
            </a:pPr>
            <a:r>
              <a:rPr lang="en">
                <a:latin typeface="Fira Sans Condensed"/>
                <a:ea typeface="Fira Sans Condensed"/>
                <a:cs typeface="Fira Sans Condensed"/>
                <a:sym typeface="Fira Sans Condensed"/>
              </a:rPr>
              <a:t>Breathe out through the mouth for 6 counts </a:t>
            </a: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Font typeface="Fira Sans Condensed"/>
              <a:buAutoNum type="arabicPeriod"/>
            </a:pPr>
            <a:r>
              <a:rPr lang="en">
                <a:latin typeface="Fira Sans Condensed"/>
                <a:ea typeface="Fira Sans Condensed"/>
                <a:cs typeface="Fira Sans Condensed"/>
                <a:sym typeface="Fira Sans Condensed"/>
              </a:rPr>
              <a:t>Repeat </a:t>
            </a:r>
            <a:endParaRPr>
              <a:latin typeface="Fira Sans Condensed"/>
              <a:ea typeface="Fira Sans Condensed"/>
              <a:cs typeface="Fira Sans Condensed"/>
              <a:sym typeface="Fira Sans Condensed"/>
            </a:endParaRPr>
          </a:p>
        </p:txBody>
      </p:sp>
      <p:pic>
        <p:nvPicPr>
          <p:cNvPr id="421" name="Google Shape;421;p48"/>
          <p:cNvPicPr preferRelativeResize="0"/>
          <p:nvPr/>
        </p:nvPicPr>
        <p:blipFill>
          <a:blip r:embed="rId3">
            <a:alphaModFix/>
          </a:blip>
          <a:stretch>
            <a:fillRect/>
          </a:stretch>
        </p:blipFill>
        <p:spPr>
          <a:xfrm>
            <a:off x="1544800" y="1470425"/>
            <a:ext cx="1329575" cy="1329550"/>
          </a:xfrm>
          <a:prstGeom prst="rect">
            <a:avLst/>
          </a:prstGeom>
          <a:noFill/>
          <a:ln>
            <a:noFill/>
          </a:ln>
        </p:spPr>
      </p:pic>
      <p:pic>
        <p:nvPicPr>
          <p:cNvPr id="422" name="Google Shape;422;p48"/>
          <p:cNvPicPr preferRelativeResize="0"/>
          <p:nvPr/>
        </p:nvPicPr>
        <p:blipFill rotWithShape="1">
          <a:blip r:embed="rId4">
            <a:alphaModFix/>
          </a:blip>
          <a:srcRect l="-72521" r="107561" b="32637"/>
          <a:stretch/>
        </p:blipFill>
        <p:spPr>
          <a:xfrm>
            <a:off x="4721500" y="1103700"/>
            <a:ext cx="1584025" cy="1642575"/>
          </a:xfrm>
          <a:prstGeom prst="rect">
            <a:avLst/>
          </a:prstGeom>
          <a:noFill/>
          <a:ln>
            <a:noFill/>
          </a:ln>
        </p:spPr>
      </p:pic>
      <p:sp>
        <p:nvSpPr>
          <p:cNvPr id="423" name="Google Shape;423;p48"/>
          <p:cNvSpPr txBox="1"/>
          <p:nvPr/>
        </p:nvSpPr>
        <p:spPr>
          <a:xfrm>
            <a:off x="5904350" y="2534600"/>
            <a:ext cx="2915400" cy="8046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Font typeface="Fira Sans Condensed"/>
              <a:buAutoNum type="arabicPeriod"/>
            </a:pPr>
            <a:r>
              <a:rPr lang="en" sz="1600">
                <a:solidFill>
                  <a:schemeClr val="dk2"/>
                </a:solidFill>
                <a:latin typeface="Fira Sans Condensed"/>
                <a:ea typeface="Fira Sans Condensed"/>
                <a:cs typeface="Fira Sans Condensed"/>
                <a:sym typeface="Fira Sans Condensed"/>
              </a:rPr>
              <a:t>Place one hand on your stomach.</a:t>
            </a:r>
            <a:endParaRPr sz="1600">
              <a:solidFill>
                <a:schemeClr val="dk2"/>
              </a:solidFill>
              <a:latin typeface="Fira Sans Condensed"/>
              <a:ea typeface="Fira Sans Condensed"/>
              <a:cs typeface="Fira Sans Condensed"/>
              <a:sym typeface="Fira Sans Condensed"/>
            </a:endParaRPr>
          </a:p>
          <a:p>
            <a:pPr marL="457200" lvl="0" indent="-330200" algn="l" rtl="0">
              <a:spcBef>
                <a:spcPts val="0"/>
              </a:spcBef>
              <a:spcAft>
                <a:spcPts val="0"/>
              </a:spcAft>
              <a:buClr>
                <a:schemeClr val="dk2"/>
              </a:buClr>
              <a:buSzPts val="1600"/>
              <a:buFont typeface="Fira Sans Condensed"/>
              <a:buAutoNum type="arabicPeriod"/>
            </a:pPr>
            <a:r>
              <a:rPr lang="en" sz="1600">
                <a:solidFill>
                  <a:schemeClr val="dk2"/>
                </a:solidFill>
                <a:latin typeface="Fira Sans Condensed"/>
                <a:ea typeface="Fira Sans Condensed"/>
                <a:cs typeface="Fira Sans Condensed"/>
                <a:sym typeface="Fira Sans Condensed"/>
              </a:rPr>
              <a:t>Inhale through your nose for 4 seconds.</a:t>
            </a:r>
            <a:endParaRPr sz="1600">
              <a:solidFill>
                <a:schemeClr val="dk2"/>
              </a:solidFill>
              <a:latin typeface="Fira Sans Condensed"/>
              <a:ea typeface="Fira Sans Condensed"/>
              <a:cs typeface="Fira Sans Condensed"/>
              <a:sym typeface="Fira Sans Condensed"/>
            </a:endParaRPr>
          </a:p>
          <a:p>
            <a:pPr marL="457200" lvl="0" indent="-330200" algn="l" rtl="0">
              <a:spcBef>
                <a:spcPts val="0"/>
              </a:spcBef>
              <a:spcAft>
                <a:spcPts val="0"/>
              </a:spcAft>
              <a:buClr>
                <a:schemeClr val="dk2"/>
              </a:buClr>
              <a:buSzPts val="1600"/>
              <a:buFont typeface="Fira Sans Condensed"/>
              <a:buAutoNum type="arabicPeriod"/>
            </a:pPr>
            <a:r>
              <a:rPr lang="en" sz="1600">
                <a:solidFill>
                  <a:schemeClr val="dk2"/>
                </a:solidFill>
                <a:latin typeface="Fira Sans Condensed"/>
                <a:ea typeface="Fira Sans Condensed"/>
                <a:cs typeface="Fira Sans Condensed"/>
                <a:sym typeface="Fira Sans Condensed"/>
              </a:rPr>
              <a:t>Pretend your belly is a balloon and make it push your hand.</a:t>
            </a:r>
            <a:endParaRPr sz="1600">
              <a:solidFill>
                <a:schemeClr val="dk2"/>
              </a:solidFill>
              <a:latin typeface="Fira Sans Condensed"/>
              <a:ea typeface="Fira Sans Condensed"/>
              <a:cs typeface="Fira Sans Condensed"/>
              <a:sym typeface="Fira Sans Condensed"/>
            </a:endParaRPr>
          </a:p>
          <a:p>
            <a:pPr marL="457200" lvl="0" indent="-330200" algn="l" rtl="0">
              <a:spcBef>
                <a:spcPts val="0"/>
              </a:spcBef>
              <a:spcAft>
                <a:spcPts val="0"/>
              </a:spcAft>
              <a:buClr>
                <a:schemeClr val="dk2"/>
              </a:buClr>
              <a:buSzPts val="1600"/>
              <a:buFont typeface="Fira Sans Condensed"/>
              <a:buAutoNum type="arabicPeriod"/>
            </a:pPr>
            <a:r>
              <a:rPr lang="en" sz="1600">
                <a:solidFill>
                  <a:schemeClr val="dk2"/>
                </a:solidFill>
                <a:latin typeface="Fira Sans Condensed"/>
                <a:ea typeface="Fira Sans Condensed"/>
                <a:cs typeface="Fira Sans Condensed"/>
                <a:sym typeface="Fira Sans Condensed"/>
              </a:rPr>
              <a:t>Hold your breath for 2 seconds. </a:t>
            </a:r>
            <a:endParaRPr sz="1600">
              <a:solidFill>
                <a:schemeClr val="dk2"/>
              </a:solidFill>
              <a:latin typeface="Fira Sans Condensed"/>
              <a:ea typeface="Fira Sans Condensed"/>
              <a:cs typeface="Fira Sans Condensed"/>
              <a:sym typeface="Fira Sans Condensed"/>
            </a:endParaRPr>
          </a:p>
          <a:p>
            <a:pPr marL="457200" lvl="0" indent="-330200" algn="l" rtl="0">
              <a:spcBef>
                <a:spcPts val="0"/>
              </a:spcBef>
              <a:spcAft>
                <a:spcPts val="0"/>
              </a:spcAft>
              <a:buClr>
                <a:schemeClr val="dk2"/>
              </a:buClr>
              <a:buSzPts val="1600"/>
              <a:buFont typeface="Fira Sans Condensed Light"/>
              <a:buAutoNum type="arabicPeriod"/>
            </a:pPr>
            <a:r>
              <a:rPr lang="en" sz="1600">
                <a:solidFill>
                  <a:schemeClr val="dk2"/>
                </a:solidFill>
                <a:latin typeface="Fira Sans Condensed"/>
                <a:ea typeface="Fira Sans Condensed"/>
                <a:cs typeface="Fira Sans Condensed"/>
                <a:sym typeface="Fira Sans Condensed"/>
              </a:rPr>
              <a:t>Exhale for 4 seconds.</a:t>
            </a:r>
            <a:r>
              <a:rPr lang="en" sz="1600">
                <a:solidFill>
                  <a:schemeClr val="dk2"/>
                </a:solidFill>
                <a:latin typeface="Fira Sans Condensed Light"/>
                <a:ea typeface="Fira Sans Condensed Light"/>
                <a:cs typeface="Fira Sans Condensed Light"/>
                <a:sym typeface="Fira Sans Condensed Light"/>
              </a:rPr>
              <a:t> </a:t>
            </a:r>
            <a:endParaRPr sz="1600">
              <a:solidFill>
                <a:schemeClr val="dk2"/>
              </a:solidFill>
              <a:latin typeface="Fira Sans Condensed Light"/>
              <a:ea typeface="Fira Sans Condensed Light"/>
              <a:cs typeface="Fira Sans Condensed Light"/>
              <a:sym typeface="Fira Sans Condensed Light"/>
            </a:endParaRPr>
          </a:p>
        </p:txBody>
      </p:sp>
      <p:sp>
        <p:nvSpPr>
          <p:cNvPr id="424" name="Google Shape;424;p48"/>
          <p:cNvSpPr txBox="1">
            <a:spLocks noGrp="1"/>
          </p:cNvSpPr>
          <p:nvPr>
            <p:ph type="title"/>
          </p:nvPr>
        </p:nvSpPr>
        <p:spPr>
          <a:xfrm>
            <a:off x="5561725" y="954125"/>
            <a:ext cx="3438600" cy="516300"/>
          </a:xfrm>
          <a:prstGeom prst="rect">
            <a:avLst/>
          </a:prstGeom>
          <a:solidFill>
            <a:schemeClr val="accent6"/>
          </a:solidFill>
        </p:spPr>
        <p:txBody>
          <a:bodyPr spcFirstLastPara="1" wrap="square" lIns="91425" tIns="91425" rIns="91425" bIns="91425" anchor="b" anchorCtr="0">
            <a:noAutofit/>
          </a:bodyPr>
          <a:lstStyle/>
          <a:p>
            <a:pPr marL="0" lvl="0" indent="0" algn="ctr" rtl="0">
              <a:spcBef>
                <a:spcPts val="0"/>
              </a:spcBef>
              <a:spcAft>
                <a:spcPts val="0"/>
              </a:spcAft>
              <a:buNone/>
            </a:pPr>
            <a:r>
              <a:rPr lang="en"/>
              <a:t> Belly Breathing </a:t>
            </a:r>
            <a:endParaRPr/>
          </a:p>
        </p:txBody>
      </p:sp>
      <p:pic>
        <p:nvPicPr>
          <p:cNvPr id="425" name="Google Shape;425;p48"/>
          <p:cNvPicPr preferRelativeResize="0"/>
          <p:nvPr/>
        </p:nvPicPr>
        <p:blipFill>
          <a:blip r:embed="rId5">
            <a:alphaModFix/>
          </a:blip>
          <a:stretch>
            <a:fillRect/>
          </a:stretch>
        </p:blipFill>
        <p:spPr>
          <a:xfrm>
            <a:off x="6671425" y="1525588"/>
            <a:ext cx="1219200" cy="1219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9"/>
          <p:cNvSpPr/>
          <p:nvPr/>
        </p:nvSpPr>
        <p:spPr>
          <a:xfrm>
            <a:off x="3405250" y="712200"/>
            <a:ext cx="23439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9"/>
          <p:cNvSpPr txBox="1">
            <a:spLocks noGrp="1"/>
          </p:cNvSpPr>
          <p:nvPr>
            <p:ph type="title" idx="4294967295"/>
          </p:nvPr>
        </p:nvSpPr>
        <p:spPr>
          <a:xfrm>
            <a:off x="672100" y="202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Guided Imagery </a:t>
            </a:r>
            <a:endParaRPr/>
          </a:p>
        </p:txBody>
      </p:sp>
      <p:pic>
        <p:nvPicPr>
          <p:cNvPr id="432" name="Google Shape;432;p49"/>
          <p:cNvPicPr preferRelativeResize="0"/>
          <p:nvPr/>
        </p:nvPicPr>
        <p:blipFill rotWithShape="1">
          <a:blip r:embed="rId3">
            <a:alphaModFix/>
          </a:blip>
          <a:srcRect l="-72521" r="107561" b="32637"/>
          <a:stretch/>
        </p:blipFill>
        <p:spPr>
          <a:xfrm>
            <a:off x="4721500" y="1103700"/>
            <a:ext cx="1584025" cy="1642575"/>
          </a:xfrm>
          <a:prstGeom prst="rect">
            <a:avLst/>
          </a:prstGeom>
          <a:noFill/>
          <a:ln>
            <a:noFill/>
          </a:ln>
        </p:spPr>
      </p:pic>
      <p:sp>
        <p:nvSpPr>
          <p:cNvPr id="433" name="Google Shape;433;p49"/>
          <p:cNvSpPr txBox="1"/>
          <p:nvPr/>
        </p:nvSpPr>
        <p:spPr>
          <a:xfrm>
            <a:off x="1078000" y="1028125"/>
            <a:ext cx="7259400" cy="274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This is the process of visualizing imagery in the mind. It combines body relaxation and the imagery portion to</a:t>
            </a:r>
            <a:r>
              <a:rPr lang="en" sz="1800" u="sng">
                <a:solidFill>
                  <a:schemeClr val="dk2"/>
                </a:solidFill>
                <a:latin typeface="Fira Sans Condensed"/>
                <a:ea typeface="Fira Sans Condensed"/>
                <a:cs typeface="Fira Sans Condensed"/>
                <a:sym typeface="Fira Sans Condensed"/>
              </a:rPr>
              <a:t> improve mood and well-being as well as reduce blood pressure and manage anxiety. </a:t>
            </a:r>
            <a:endParaRPr sz="1800" u="sng">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u="sng">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AutoNum type="arabicPeriod"/>
            </a:pPr>
            <a:r>
              <a:rPr lang="en" sz="1800">
                <a:solidFill>
                  <a:schemeClr val="dk2"/>
                </a:solidFill>
                <a:latin typeface="Fira Sans Condensed"/>
                <a:ea typeface="Fira Sans Condensed"/>
                <a:cs typeface="Fira Sans Condensed"/>
                <a:sym typeface="Fira Sans Condensed"/>
              </a:rPr>
              <a:t>The first step involves body relaxation for the toes to the head.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AutoNum type="arabicPeriod"/>
            </a:pPr>
            <a:r>
              <a:rPr lang="en" sz="1800">
                <a:solidFill>
                  <a:schemeClr val="dk2"/>
                </a:solidFill>
                <a:latin typeface="Fira Sans Condensed"/>
                <a:ea typeface="Fira Sans Condensed"/>
                <a:cs typeface="Fira Sans Condensed"/>
                <a:sym typeface="Fira Sans Condensed"/>
              </a:rPr>
              <a:t>Then you begin the guided imagery. At this step, the child is asked</a:t>
            </a:r>
            <a:endParaRPr sz="1800">
              <a:solidFill>
                <a:schemeClr val="dk2"/>
              </a:solidFill>
              <a:latin typeface="Fira Sans Condensed"/>
              <a:ea typeface="Fira Sans Condensed"/>
              <a:cs typeface="Fira Sans Condensed"/>
              <a:sym typeface="Fira Sans Condensed"/>
            </a:endParaRPr>
          </a:p>
          <a:p>
            <a:pPr marL="45720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 to visualize a place or scenario.</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AutoNum type="arabicPeriod"/>
            </a:pPr>
            <a:r>
              <a:rPr lang="en" sz="1800">
                <a:solidFill>
                  <a:schemeClr val="dk2"/>
                </a:solidFill>
                <a:latin typeface="Fira Sans Condensed"/>
                <a:ea typeface="Fira Sans Condensed"/>
                <a:cs typeface="Fira Sans Condensed"/>
                <a:sym typeface="Fira Sans Condensed"/>
              </a:rPr>
              <a:t>The child then returns to reality.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pic>
        <p:nvPicPr>
          <p:cNvPr id="434" name="Google Shape;434;p49"/>
          <p:cNvPicPr preferRelativeResize="0"/>
          <p:nvPr/>
        </p:nvPicPr>
        <p:blipFill>
          <a:blip r:embed="rId4">
            <a:alphaModFix/>
          </a:blip>
          <a:stretch>
            <a:fillRect/>
          </a:stretch>
        </p:blipFill>
        <p:spPr>
          <a:xfrm>
            <a:off x="7491975" y="1803263"/>
            <a:ext cx="1536975" cy="1536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0"/>
          <p:cNvSpPr/>
          <p:nvPr/>
        </p:nvSpPr>
        <p:spPr>
          <a:xfrm>
            <a:off x="3405250" y="712200"/>
            <a:ext cx="23439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0"/>
          <p:cNvSpPr txBox="1">
            <a:spLocks noGrp="1"/>
          </p:cNvSpPr>
          <p:nvPr>
            <p:ph type="title" idx="4294967295"/>
          </p:nvPr>
        </p:nvSpPr>
        <p:spPr>
          <a:xfrm>
            <a:off x="672100" y="202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Guided Imagery </a:t>
            </a:r>
            <a:endParaRPr/>
          </a:p>
        </p:txBody>
      </p:sp>
      <p:pic>
        <p:nvPicPr>
          <p:cNvPr id="441" name="Google Shape;441;p50"/>
          <p:cNvPicPr preferRelativeResize="0"/>
          <p:nvPr/>
        </p:nvPicPr>
        <p:blipFill rotWithShape="1">
          <a:blip r:embed="rId3">
            <a:alphaModFix/>
          </a:blip>
          <a:srcRect l="-72521" r="107561" b="32637"/>
          <a:stretch/>
        </p:blipFill>
        <p:spPr>
          <a:xfrm>
            <a:off x="4721500" y="1103700"/>
            <a:ext cx="1584025" cy="1642575"/>
          </a:xfrm>
          <a:prstGeom prst="rect">
            <a:avLst/>
          </a:prstGeom>
          <a:noFill/>
          <a:ln>
            <a:noFill/>
          </a:ln>
        </p:spPr>
      </p:pic>
      <p:sp>
        <p:nvSpPr>
          <p:cNvPr id="442" name="Google Shape;442;p50"/>
          <p:cNvSpPr txBox="1"/>
          <p:nvPr/>
        </p:nvSpPr>
        <p:spPr>
          <a:xfrm>
            <a:off x="1078000" y="1028125"/>
            <a:ext cx="6996000" cy="2732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A child can do this on their own, through an audio recording, or be facilitated by you.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It is similar to daydreaming in that they can pick a favorite place and picture themselves there.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pic>
        <p:nvPicPr>
          <p:cNvPr id="443" name="Google Shape;443;p50" descr="Download our App for free:&#10;&#10;Apple iOS: https://apps.apple.com/us/app/new-horizon-kids-meditation/id1457179117#?&#10;Google Play (Android): https://play.google.com/store/apps/details?id=uk.co.newhorizonholisticcentre.app&#10;Amazon: Coming soon!&#10;&#10;We would like to thank you all for your support, it has meant so much to us and we hope to continue to grow together. &#10;&#10;If you like our work we would really appreciate a nice review in the App store to help us get it going :-)&#10;&#10;You can find out more details about our App here: https://www.newhorizonholisticcentre.co.uk/newhorizonapp.html&#10;&#10;In this Sleep Meditation for Kids you take a sleepy journey to the Magical Castle on the Ocean where you are guided by a special new friend.&#10;&#10;This bedtime Sleep Story for Children is great for: Sleep, Anxiety, Stress, Worry, Relaxation and expanding the imagination!&#10;&#10;======================================================&#10;Tool we used to grow our YouTube channel from nothing (Highly recommend!): https://www.tubebuddy.com/newhorizonsleeprelaxation&#10;&#10;Download MP3 Mega Pack here: http://selz.co/NyjPIQyBm&#10;30 of our best Guided Meditations at a reduced price!&#10;&#10;Download latest Meditation for Kids Mega Packs here: https://newhorizon.selz.com/&#10;30 of our best Kids Meditations at a reduced price!&#10;&#10;Download Tracks &amp; Albums: &#10;https://newhorizonholisticcentre.bandcamp.com/&#10;&#10;Also available on Apple Music: &#10;https://itunes.apple.com/gb/artist/new-horizon-holistic-centre/id1031053858&#10;&#10;Download FREE Guided Meditation: https://newhorizon.selz.com/item/59789f8e6edca0129840d7de&#10;&#10;Download FREE Guided Meditation for Kids: https://newhorizon.selz.com/item/5989e711cca9180b0c0c21d4&#10;&#10;#kidsmeditation #kidssleep #meditationforkids&#10;&#10;======================================================&#10;We at New Horizon share with you: Guided Meditation, Relaxing Music, Kids Meditation, Guided Meditation for Children, Kids Relaxation, Bedtime Stories, Sleep Meditation for Children, Mindfulness for kids, Sleep Talk-down, Sleep Meditation, Hypnosis, Guided Imagery, Guided Visualization, Meditation and Relaxation for Kids and Adults of all ages.&#10;&#10;An idea may be to unwind with your child, listening to this peaceful meditation together...bliss!&#10;&#10;&#10;Sleep Meditation for Kids | CASTLE ON THE OCEAN | Bedtime Sleep Story for Children&#10;-----------------------------------------------------------------------------------------------------------&#10;https://youtu.be/ih-aL0k91r8&#10;&#10;&#10;Please feel free to like, comment and subscribe :-)&#10;&#10;======================================================&#10;If you enjoy our videos then please subscribe to our channel where we will be posting free weekly high-quality Guided Meditations and Sleep Stories:&#10;&#10;https://www.youtube.com/subscription_center?add_user=newhorizonholistic&#10;======================================================&#10;&#10;Downloads and Streaming&#10;---------------------------------------------&#10;&#10;Albums &amp; Downloads:&#10;https://newhorizonholisticcentre.bandcamp.com/&#10;Apple iTunes:&#10;https://itunes.apple.com/us/artist/new-horizon-holistic-centre/id1031053858&#10;Google Play:&#10;https://play.google.com/store/music/artist/New_Horizon_Holistic_Centre?id=At4ofcdh5cdg3f6a2jjghabrp64&#10;Spotify: &#10;https://open.spotify.com/artist/2qMbWmyzPyNBUbpNdfrn2E&#10;Apple Music: &#10;https://music.apple.com/gb/artist/new-horizon-holistic-centre/1031053858&#10;Amazon: &#10;https://www.amazon.com/s/ref=ntt_srch_drd_B014UMBH5A?ie=UTF8&amp;field-keywords=New%20Horizon%20Holistic%20Centre&amp;index=digital-music&amp;search-type=ss&#10;&#10;&#10;Where to find us&#10;---------------------------&#10;&#10;YouTube:&#10;https://www.youtube.com/subscription_center?add_user=newhorizonholistic&#10;Website:&#10;http://www.newhorizonholisticcentre.co.uk&#10;&#10;&#10;Some of our Popular Playlists&#10;-------------------------------------------------&#10;&#10;Guided Meditation for Children: https://www.youtube.com/playlist?list=PLM_5z7EKcBv-GW4P5r-Y8hPkCOqQ3H8l7&#10;Relaxing Music/Sleep Music for Children: https://www.youtube.com/playlist?list=PLM_5z7EKcBv_LM47HC3umb7UNAmta_luB&#10;Sleep Meditations for Kids: https://www.youtube.com/playlist?list=PLM_5z7EKcBv9DOx96uhfO5q9Xqzs7PC1G&#10;Guided Meditations for Adults: https://www.youtube.com/playlist?list=PLM_5z7EKcBv8ZD6Bmk2-a7KSR-ZPnUWRj&#10;Relaxing Music: https://www.youtube.com/playlist?list=PLM_5z7EKcBv-OB3Uu_k_ApvCfJN3a_r1T&#10;&#10;======================================================&#10;DISCLAIMER&#10;All content provided by ‘New Horizon Holistic Centre’ is intended for entertainment purposes only. None of our content is intended to offer medical or health-related advice and must never be used as such.&#10;Do not use any of our material whilst driving or in any situation where it is not safe to relax and fall asleep." title="Sleep Meditation for Kids | CASTLE ON THE OCEAN | Bedtime Sleep Story for Children">
            <a:hlinkClick r:id="rId4"/>
          </p:cNvPr>
          <p:cNvPicPr preferRelativeResize="0"/>
          <p:nvPr/>
        </p:nvPicPr>
        <p:blipFill>
          <a:blip r:embed="rId5">
            <a:alphaModFix/>
          </a:blip>
          <a:stretch>
            <a:fillRect/>
          </a:stretch>
        </p:blipFill>
        <p:spPr>
          <a:xfrm>
            <a:off x="1440025" y="2793425"/>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1"/>
          <p:cNvSpPr/>
          <p:nvPr/>
        </p:nvSpPr>
        <p:spPr>
          <a:xfrm>
            <a:off x="3727550" y="712200"/>
            <a:ext cx="16965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1"/>
          <p:cNvSpPr txBox="1">
            <a:spLocks noGrp="1"/>
          </p:cNvSpPr>
          <p:nvPr>
            <p:ph type="title" idx="4294967295"/>
          </p:nvPr>
        </p:nvSpPr>
        <p:spPr>
          <a:xfrm>
            <a:off x="2138825" y="139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Progressive Muscle Relaxation </a:t>
            </a:r>
            <a:endParaRPr/>
          </a:p>
        </p:txBody>
      </p:sp>
      <p:sp>
        <p:nvSpPr>
          <p:cNvPr id="450" name="Google Shape;450;p51"/>
          <p:cNvSpPr txBox="1"/>
          <p:nvPr/>
        </p:nvSpPr>
        <p:spPr>
          <a:xfrm>
            <a:off x="629675" y="1304700"/>
            <a:ext cx="3584400" cy="2237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PRM is a deep muscle relaxation technique. It is proven to reduce:</a:t>
            </a:r>
            <a:endParaRPr sz="1800">
              <a:solidFill>
                <a:schemeClr val="dk2"/>
              </a:solidFill>
              <a:latin typeface="Fira Sans Condensed"/>
              <a:ea typeface="Fira Sans Condensed"/>
              <a:cs typeface="Fira Sans Condensed"/>
              <a:sym typeface="Fira Sans Condensed"/>
            </a:endParaRPr>
          </a:p>
          <a:p>
            <a:pPr marL="914400" lvl="1"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Stress </a:t>
            </a:r>
            <a:endParaRPr sz="1800">
              <a:solidFill>
                <a:schemeClr val="dk2"/>
              </a:solidFill>
              <a:latin typeface="Fira Sans Condensed"/>
              <a:ea typeface="Fira Sans Condensed"/>
              <a:cs typeface="Fira Sans Condensed"/>
              <a:sym typeface="Fira Sans Condensed"/>
            </a:endParaRPr>
          </a:p>
          <a:p>
            <a:pPr marL="914400" lvl="1"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Anxiety </a:t>
            </a:r>
            <a:endParaRPr sz="1800">
              <a:solidFill>
                <a:schemeClr val="dk2"/>
              </a:solidFill>
              <a:latin typeface="Fira Sans Condensed"/>
              <a:ea typeface="Fira Sans Condensed"/>
              <a:cs typeface="Fira Sans Condensed"/>
              <a:sym typeface="Fira Sans Condensed"/>
            </a:endParaRPr>
          </a:p>
          <a:p>
            <a:pPr marL="914400" lvl="1"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Insomnia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The technique itself does this by </a:t>
            </a:r>
            <a:r>
              <a:rPr lang="en" sz="1800" u="sng">
                <a:solidFill>
                  <a:schemeClr val="dk2"/>
                </a:solidFill>
                <a:latin typeface="Fira Sans Condensed"/>
                <a:ea typeface="Fira Sans Condensed"/>
                <a:cs typeface="Fira Sans Condensed"/>
                <a:sym typeface="Fira Sans Condensed"/>
              </a:rPr>
              <a:t>lowering heart rate, decreasing blood pressure, and slowing down respirations. </a:t>
            </a:r>
            <a:endParaRPr sz="1800" u="sng">
              <a:solidFill>
                <a:schemeClr val="dk2"/>
              </a:solidFill>
              <a:latin typeface="Fira Sans Condensed"/>
              <a:ea typeface="Fira Sans Condensed"/>
              <a:cs typeface="Fira Sans Condensed"/>
              <a:sym typeface="Fira Sans Condensed"/>
            </a:endParaRPr>
          </a:p>
        </p:txBody>
      </p:sp>
      <p:pic>
        <p:nvPicPr>
          <p:cNvPr id="451" name="Google Shape;451;p51"/>
          <p:cNvPicPr preferRelativeResize="0"/>
          <p:nvPr/>
        </p:nvPicPr>
        <p:blipFill>
          <a:blip r:embed="rId3">
            <a:alphaModFix/>
          </a:blip>
          <a:stretch>
            <a:fillRect/>
          </a:stretch>
        </p:blipFill>
        <p:spPr>
          <a:xfrm>
            <a:off x="3832475" y="1962150"/>
            <a:ext cx="1219200" cy="1219200"/>
          </a:xfrm>
          <a:prstGeom prst="rect">
            <a:avLst/>
          </a:prstGeom>
          <a:noFill/>
          <a:ln>
            <a:noFill/>
          </a:ln>
        </p:spPr>
      </p:pic>
      <p:sp>
        <p:nvSpPr>
          <p:cNvPr id="452" name="Google Shape;452;p51"/>
          <p:cNvSpPr txBox="1"/>
          <p:nvPr/>
        </p:nvSpPr>
        <p:spPr>
          <a:xfrm>
            <a:off x="5307525" y="1471025"/>
            <a:ext cx="3226500" cy="2885100"/>
          </a:xfrm>
          <a:prstGeom prst="rect">
            <a:avLst/>
          </a:prstGeom>
          <a:noFill/>
          <a:ln>
            <a:noFill/>
          </a:ln>
        </p:spPr>
        <p:txBody>
          <a:bodyPr spcFirstLastPara="1" wrap="square" lIns="114300" tIns="91425" rIns="91425" bIns="91425" anchor="t" anchorCtr="0">
            <a:noAutofit/>
          </a:bodyPr>
          <a:lstStyle/>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PRM involves tensing one muscle at a time followed by a relaxation phase of releasing the tension.</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The relaxation phase is longer than the active phase. </a:t>
            </a: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Example: Hold the pose for 5 seconds and relax for 15 seconds.</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2"/>
          <p:cNvSpPr/>
          <p:nvPr/>
        </p:nvSpPr>
        <p:spPr>
          <a:xfrm>
            <a:off x="3727550" y="712200"/>
            <a:ext cx="16965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2"/>
          <p:cNvSpPr txBox="1">
            <a:spLocks noGrp="1"/>
          </p:cNvSpPr>
          <p:nvPr>
            <p:ph type="title" idx="4294967295"/>
          </p:nvPr>
        </p:nvSpPr>
        <p:spPr>
          <a:xfrm>
            <a:off x="2326050" y="139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Progressive Muscle Relaxation </a:t>
            </a:r>
            <a:endParaRPr/>
          </a:p>
        </p:txBody>
      </p:sp>
      <p:sp>
        <p:nvSpPr>
          <p:cNvPr id="459" name="Google Shape;459;p52"/>
          <p:cNvSpPr txBox="1"/>
          <p:nvPr/>
        </p:nvSpPr>
        <p:spPr>
          <a:xfrm>
            <a:off x="2169300" y="994050"/>
            <a:ext cx="4805400" cy="30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Fira Sans Condensed Medium"/>
                <a:ea typeface="Fira Sans Condensed Medium"/>
                <a:cs typeface="Fira Sans Condensed Medium"/>
                <a:sym typeface="Fira Sans Condensed Medium"/>
              </a:rPr>
              <a:t>Sample Script: Toes: “Pretend you are a parrot on a branch in the rainforest and squeeze your toes to hold onto a branch”</a:t>
            </a: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None/>
            </a:pP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None/>
            </a:pPr>
            <a:r>
              <a:rPr lang="en">
                <a:solidFill>
                  <a:schemeClr val="dk2"/>
                </a:solidFill>
                <a:latin typeface="Fira Sans Condensed Medium"/>
                <a:ea typeface="Fira Sans Condensed Medium"/>
                <a:cs typeface="Fira Sans Condensed Medium"/>
                <a:sym typeface="Fira Sans Condensed Medium"/>
              </a:rPr>
              <a:t>Legs: “Remember the feeling when you squeezed your toes and now try your lower leg. Then, your upper leg”</a:t>
            </a: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Clr>
                <a:schemeClr val="dk1"/>
              </a:buClr>
              <a:buSzPts val="1100"/>
              <a:buFont typeface="Arial"/>
              <a:buNone/>
            </a:pP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None/>
            </a:pPr>
            <a:r>
              <a:rPr lang="en">
                <a:solidFill>
                  <a:schemeClr val="dk2"/>
                </a:solidFill>
                <a:latin typeface="Fira Sans Condensed Medium"/>
                <a:ea typeface="Fira Sans Condensed Medium"/>
                <a:cs typeface="Fira Sans Condensed Medium"/>
                <a:sym typeface="Fira Sans Condensed Medium"/>
              </a:rPr>
              <a:t>Stomach: “Make your stomach hard like armor and squeeze your muscles”</a:t>
            </a: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Clr>
                <a:schemeClr val="dk1"/>
              </a:buClr>
              <a:buSzPts val="1100"/>
              <a:buFont typeface="Arial"/>
              <a:buNone/>
            </a:pP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None/>
            </a:pPr>
            <a:r>
              <a:rPr lang="en">
                <a:solidFill>
                  <a:schemeClr val="dk2"/>
                </a:solidFill>
                <a:latin typeface="Fira Sans Condensed Medium"/>
                <a:ea typeface="Fira Sans Condensed Medium"/>
                <a:cs typeface="Fira Sans Condensed Medium"/>
                <a:sym typeface="Fira Sans Condensed Medium"/>
              </a:rPr>
              <a:t>Hands: “Act like you a squeezing a ball in each hand”</a:t>
            </a: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Clr>
                <a:schemeClr val="dk1"/>
              </a:buClr>
              <a:buSzPts val="1100"/>
              <a:buFont typeface="Arial"/>
              <a:buNone/>
            </a:pP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None/>
            </a:pPr>
            <a:r>
              <a:rPr lang="en">
                <a:solidFill>
                  <a:schemeClr val="dk2"/>
                </a:solidFill>
                <a:latin typeface="Fira Sans Condensed Medium"/>
                <a:ea typeface="Fira Sans Condensed Medium"/>
                <a:cs typeface="Fira Sans Condensed Medium"/>
                <a:sym typeface="Fira Sans Condensed Medium"/>
              </a:rPr>
              <a:t>Arms: “Reach up above your head and try to touch the stars”</a:t>
            </a: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Clr>
                <a:schemeClr val="dk1"/>
              </a:buClr>
              <a:buSzPts val="1100"/>
              <a:buFont typeface="Arial"/>
              <a:buNone/>
            </a:pP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None/>
            </a:pPr>
            <a:r>
              <a:rPr lang="en">
                <a:solidFill>
                  <a:schemeClr val="dk2"/>
                </a:solidFill>
                <a:latin typeface="Fira Sans Condensed Medium"/>
                <a:ea typeface="Fira Sans Condensed Medium"/>
                <a:cs typeface="Fira Sans Condensed Medium"/>
                <a:sym typeface="Fira Sans Condensed Medium"/>
              </a:rPr>
              <a:t>Head/Shoulders: “Try to make your shoulders touch your ears like someone is tickling you”</a:t>
            </a: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Clr>
                <a:schemeClr val="dk1"/>
              </a:buClr>
              <a:buSzPts val="1100"/>
              <a:buFont typeface="Arial"/>
              <a:buNone/>
            </a:pP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Clr>
                <a:schemeClr val="dk1"/>
              </a:buClr>
              <a:buSzPts val="1100"/>
              <a:buFont typeface="Arial"/>
              <a:buNone/>
            </a:pPr>
            <a:r>
              <a:rPr lang="en">
                <a:solidFill>
                  <a:schemeClr val="dk2"/>
                </a:solidFill>
                <a:latin typeface="Fira Sans Condensed Medium"/>
                <a:ea typeface="Fira Sans Condensed Medium"/>
                <a:cs typeface="Fira Sans Condensed Medium"/>
                <a:sym typeface="Fira Sans Condensed Medium"/>
              </a:rPr>
              <a:t>Face: “Make the silliest faces you can think of! Then, Relax”</a:t>
            </a:r>
            <a:endParaRPr>
              <a:solidFill>
                <a:schemeClr val="dk2"/>
              </a:solidFill>
              <a:latin typeface="Fira Sans Condensed Medium"/>
              <a:ea typeface="Fira Sans Condensed Medium"/>
              <a:cs typeface="Fira Sans Condensed Medium"/>
              <a:sym typeface="Fira Sans Condensed Medium"/>
            </a:endParaRPr>
          </a:p>
          <a:p>
            <a:pPr marL="0" lvl="0" indent="0" algn="l" rtl="0">
              <a:spcBef>
                <a:spcPts val="0"/>
              </a:spcBef>
              <a:spcAft>
                <a:spcPts val="0"/>
              </a:spcAft>
              <a:buClr>
                <a:schemeClr val="dk1"/>
              </a:buClr>
              <a:buSzPts val="1100"/>
              <a:buFont typeface="Arial"/>
              <a:buNone/>
            </a:pPr>
            <a:endParaRPr>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a:solidFill>
                <a:schemeClr val="dk2"/>
              </a:solidFill>
              <a:latin typeface="Fira Sans Condensed"/>
              <a:ea typeface="Fira Sans Condensed"/>
              <a:cs typeface="Fira Sans Condensed"/>
              <a:sym typeface="Fira Sans Condensed"/>
            </a:endParaRPr>
          </a:p>
          <a:p>
            <a:pPr marL="457200" lvl="0" indent="0" algn="l" rtl="0">
              <a:spcBef>
                <a:spcPts val="0"/>
              </a:spcBef>
              <a:spcAft>
                <a:spcPts val="0"/>
              </a:spcAft>
              <a:buNone/>
            </a:pPr>
            <a:endParaRPr>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45720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3"/>
          <p:cNvSpPr/>
          <p:nvPr/>
        </p:nvSpPr>
        <p:spPr>
          <a:xfrm>
            <a:off x="3727550" y="712200"/>
            <a:ext cx="16965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3"/>
          <p:cNvSpPr txBox="1">
            <a:spLocks noGrp="1"/>
          </p:cNvSpPr>
          <p:nvPr>
            <p:ph type="title" idx="2"/>
          </p:nvPr>
        </p:nvSpPr>
        <p:spPr>
          <a:xfrm>
            <a:off x="455125"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Autogenic Training </a:t>
            </a:r>
            <a:endParaRPr/>
          </a:p>
        </p:txBody>
      </p:sp>
      <p:sp>
        <p:nvSpPr>
          <p:cNvPr id="466" name="Google Shape;466;p53"/>
          <p:cNvSpPr txBox="1"/>
          <p:nvPr/>
        </p:nvSpPr>
        <p:spPr>
          <a:xfrm>
            <a:off x="1281125" y="1552875"/>
            <a:ext cx="6671400" cy="2237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Autogenic training involves visualizing heaviness and warmth of the legs and arms. This is followed by the strength of the organs, heart, and breathing.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It can reduce </a:t>
            </a:r>
            <a:r>
              <a:rPr lang="en" sz="1800" u="sng">
                <a:solidFill>
                  <a:schemeClr val="dk2"/>
                </a:solidFill>
                <a:latin typeface="Fira Sans Condensed"/>
                <a:ea typeface="Fira Sans Condensed"/>
                <a:cs typeface="Fira Sans Condensed"/>
                <a:sym typeface="Fira Sans Condensed"/>
              </a:rPr>
              <a:t>hyperarousal, stress and increase self-regulation.</a:t>
            </a:r>
            <a:endParaRPr sz="1800" u="sng">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u="sng">
              <a:solidFill>
                <a:schemeClr val="dk2"/>
              </a:solidFill>
              <a:latin typeface="Fira Sans Condensed"/>
              <a:ea typeface="Fira Sans Condensed"/>
              <a:cs typeface="Fira Sans Condensed"/>
              <a:sym typeface="Fira Sans Condensed"/>
            </a:endParaRPr>
          </a:p>
          <a:p>
            <a:pPr marL="457200" lvl="0" indent="-342900" algn="l" rtl="0">
              <a:spcBef>
                <a:spcPts val="0"/>
              </a:spcBef>
              <a:spcAft>
                <a:spcPts val="0"/>
              </a:spcAft>
              <a:buClr>
                <a:schemeClr val="dk2"/>
              </a:buClr>
              <a:buSzPts val="1800"/>
              <a:buFont typeface="Fira Sans Condensed"/>
              <a:buChar char="●"/>
            </a:pPr>
            <a:r>
              <a:rPr lang="en" sz="1800">
                <a:solidFill>
                  <a:schemeClr val="dk2"/>
                </a:solidFill>
                <a:latin typeface="Fira Sans Condensed"/>
                <a:ea typeface="Fira Sans Condensed"/>
                <a:cs typeface="Fira Sans Condensed"/>
                <a:sym typeface="Fira Sans Condensed"/>
              </a:rPr>
              <a:t>This can be done lying down or sitting. The eyes should be closed while completing this technique. You can follow a recording or repeat the steps to yourself.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45720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4"/>
          <p:cNvSpPr/>
          <p:nvPr/>
        </p:nvSpPr>
        <p:spPr>
          <a:xfrm>
            <a:off x="3818450" y="712200"/>
            <a:ext cx="1517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4"/>
          <p:cNvSpPr txBox="1">
            <a:spLocks noGrp="1"/>
          </p:cNvSpPr>
          <p:nvPr>
            <p:ph type="title" idx="6"/>
          </p:nvPr>
        </p:nvSpPr>
        <p:spPr>
          <a:xfrm>
            <a:off x="316850" y="275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Yoga  </a:t>
            </a:r>
            <a:endParaRPr/>
          </a:p>
        </p:txBody>
      </p:sp>
      <p:sp>
        <p:nvSpPr>
          <p:cNvPr id="473" name="Google Shape;473;p54"/>
          <p:cNvSpPr txBox="1">
            <a:spLocks noGrp="1"/>
          </p:cNvSpPr>
          <p:nvPr>
            <p:ph type="subTitle" idx="3"/>
          </p:nvPr>
        </p:nvSpPr>
        <p:spPr>
          <a:xfrm>
            <a:off x="433325" y="1663875"/>
            <a:ext cx="4967100" cy="7686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Font typeface="Fira Sans Condensed"/>
              <a:buChar char="●"/>
            </a:pPr>
            <a:r>
              <a:rPr lang="en" sz="2100">
                <a:latin typeface="Fira Sans Condensed"/>
                <a:ea typeface="Fira Sans Condensed"/>
                <a:cs typeface="Fira Sans Condensed"/>
                <a:sym typeface="Fira Sans Condensed"/>
              </a:rPr>
              <a:t>Yoga provides proprioceptive input organizing the system. </a:t>
            </a:r>
            <a:endParaRPr sz="2100">
              <a:latin typeface="Fira Sans Condensed"/>
              <a:ea typeface="Fira Sans Condensed"/>
              <a:cs typeface="Fira Sans Condensed"/>
              <a:sym typeface="Fira Sans Condensed"/>
            </a:endParaRPr>
          </a:p>
          <a:p>
            <a:pPr marL="457200" lvl="0" indent="-361950" algn="l" rtl="0">
              <a:spcBef>
                <a:spcPts val="0"/>
              </a:spcBef>
              <a:spcAft>
                <a:spcPts val="0"/>
              </a:spcAft>
              <a:buSzPts val="2100"/>
              <a:buFont typeface="Fira Sans Condensed"/>
              <a:buChar char="●"/>
            </a:pPr>
            <a:r>
              <a:rPr lang="en" sz="2100" u="sng">
                <a:latin typeface="Fira Sans Condensed"/>
                <a:ea typeface="Fira Sans Condensed"/>
                <a:cs typeface="Fira Sans Condensed"/>
                <a:sym typeface="Fira Sans Condensed"/>
              </a:rPr>
              <a:t>It is found to reduce stress, anxiety, and increase coping skills in some children. </a:t>
            </a:r>
            <a:endParaRPr sz="2100" u="sng">
              <a:latin typeface="Fira Sans Condensed"/>
              <a:ea typeface="Fira Sans Condensed"/>
              <a:cs typeface="Fira Sans Condensed"/>
              <a:sym typeface="Fira Sans Condensed"/>
            </a:endParaRPr>
          </a:p>
          <a:p>
            <a:pPr marL="457200" lvl="0" indent="-361950" algn="l" rtl="0">
              <a:spcBef>
                <a:spcPts val="0"/>
              </a:spcBef>
              <a:spcAft>
                <a:spcPts val="0"/>
              </a:spcAft>
              <a:buSzPts val="2100"/>
              <a:buFont typeface="Fira Sans Condensed"/>
              <a:buChar char="●"/>
            </a:pPr>
            <a:r>
              <a:rPr lang="en" sz="2100">
                <a:latin typeface="Fira Sans Condensed"/>
                <a:ea typeface="Fira Sans Condensed"/>
                <a:cs typeface="Fira Sans Condensed"/>
                <a:sym typeface="Fira Sans Condensed"/>
              </a:rPr>
              <a:t>Practicing yoga while deep breathing can move the child from fight or flight into a rest and renew state </a:t>
            </a:r>
            <a:endParaRPr sz="2100">
              <a:latin typeface="Fira Sans Condensed"/>
              <a:ea typeface="Fira Sans Condensed"/>
              <a:cs typeface="Fira Sans Condensed"/>
              <a:sym typeface="Fira Sans Condensed"/>
            </a:endParaRPr>
          </a:p>
          <a:p>
            <a:pPr marL="914400" lvl="0" indent="0" algn="ctr" rtl="0">
              <a:spcBef>
                <a:spcPts val="0"/>
              </a:spcBef>
              <a:spcAft>
                <a:spcPts val="0"/>
              </a:spcAft>
              <a:buNone/>
            </a:pPr>
            <a:endParaRPr>
              <a:latin typeface="Fira Sans Condensed"/>
              <a:ea typeface="Fira Sans Condensed"/>
              <a:cs typeface="Fira Sans Condensed"/>
              <a:sym typeface="Fira Sans Condensed"/>
            </a:endParaRPr>
          </a:p>
        </p:txBody>
      </p:sp>
      <p:pic>
        <p:nvPicPr>
          <p:cNvPr id="474" name="Google Shape;474;p54"/>
          <p:cNvPicPr preferRelativeResize="0"/>
          <p:nvPr/>
        </p:nvPicPr>
        <p:blipFill>
          <a:blip r:embed="rId3">
            <a:alphaModFix/>
          </a:blip>
          <a:stretch>
            <a:fillRect/>
          </a:stretch>
        </p:blipFill>
        <p:spPr>
          <a:xfrm>
            <a:off x="5936300" y="1781775"/>
            <a:ext cx="2438400" cy="2438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5"/>
          <p:cNvSpPr/>
          <p:nvPr/>
        </p:nvSpPr>
        <p:spPr>
          <a:xfrm>
            <a:off x="3818450" y="712200"/>
            <a:ext cx="1517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5"/>
          <p:cNvSpPr txBox="1">
            <a:spLocks noGrp="1"/>
          </p:cNvSpPr>
          <p:nvPr>
            <p:ph type="title" idx="6"/>
          </p:nvPr>
        </p:nvSpPr>
        <p:spPr>
          <a:xfrm>
            <a:off x="316850" y="275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Yoga  </a:t>
            </a:r>
            <a:endParaRPr/>
          </a:p>
        </p:txBody>
      </p:sp>
      <p:sp>
        <p:nvSpPr>
          <p:cNvPr id="481" name="Google Shape;481;p55"/>
          <p:cNvSpPr txBox="1">
            <a:spLocks noGrp="1"/>
          </p:cNvSpPr>
          <p:nvPr>
            <p:ph type="subTitle" idx="3"/>
          </p:nvPr>
        </p:nvSpPr>
        <p:spPr>
          <a:xfrm>
            <a:off x="433325" y="1663875"/>
            <a:ext cx="4967100" cy="7686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Font typeface="Fira Sans Condensed"/>
              <a:buChar char="●"/>
            </a:pPr>
            <a:r>
              <a:rPr lang="en" sz="2100">
                <a:latin typeface="Fira Sans Condensed"/>
                <a:ea typeface="Fira Sans Condensed"/>
                <a:cs typeface="Fira Sans Condensed"/>
                <a:sym typeface="Fira Sans Condensed"/>
              </a:rPr>
              <a:t>Hold the poses for 2-3 minutes while deep breathing. </a:t>
            </a:r>
            <a:endParaRPr sz="2100">
              <a:latin typeface="Fira Sans Condensed"/>
              <a:ea typeface="Fira Sans Condensed"/>
              <a:cs typeface="Fira Sans Condensed"/>
              <a:sym typeface="Fira Sans Condensed"/>
            </a:endParaRPr>
          </a:p>
          <a:p>
            <a:pPr marL="457200" lvl="0" indent="-361950" algn="l" rtl="0">
              <a:spcBef>
                <a:spcPts val="0"/>
              </a:spcBef>
              <a:spcAft>
                <a:spcPts val="0"/>
              </a:spcAft>
              <a:buSzPts val="2100"/>
              <a:buFont typeface="Fira Sans Condensed"/>
              <a:buChar char="●"/>
            </a:pPr>
            <a:r>
              <a:rPr lang="en" sz="2100">
                <a:latin typeface="Fira Sans Condensed"/>
                <a:ea typeface="Fira Sans Condensed"/>
                <a:cs typeface="Fira Sans Condensed"/>
                <a:sym typeface="Fira Sans Condensed"/>
              </a:rPr>
              <a:t>This can be facilitating by watching videos, reading a yoga story time book together, or modeling the poses for your foster child. </a:t>
            </a:r>
            <a:endParaRPr sz="2100">
              <a:latin typeface="Fira Sans Condensed"/>
              <a:ea typeface="Fira Sans Condensed"/>
              <a:cs typeface="Fira Sans Condensed"/>
              <a:sym typeface="Fira Sans Condensed"/>
            </a:endParaRPr>
          </a:p>
          <a:p>
            <a:pPr marL="457200" lvl="0" indent="-361950" algn="l" rtl="0">
              <a:spcBef>
                <a:spcPts val="0"/>
              </a:spcBef>
              <a:spcAft>
                <a:spcPts val="0"/>
              </a:spcAft>
              <a:buSzPts val="2100"/>
              <a:buFont typeface="Fira Sans Condensed"/>
              <a:buChar char="●"/>
            </a:pPr>
            <a:r>
              <a:rPr lang="en" sz="2100">
                <a:latin typeface="Fira Sans Condensed"/>
                <a:ea typeface="Fira Sans Condensed"/>
                <a:cs typeface="Fira Sans Condensed"/>
                <a:sym typeface="Fira Sans Condensed"/>
              </a:rPr>
              <a:t>Example: Tree Pose, Mountain Pose,  Butterfly Pose </a:t>
            </a:r>
            <a:endParaRPr sz="2100">
              <a:latin typeface="Fira Sans Condensed"/>
              <a:ea typeface="Fira Sans Condensed"/>
              <a:cs typeface="Fira Sans Condensed"/>
              <a:sym typeface="Fira Sans Condensed"/>
            </a:endParaRPr>
          </a:p>
          <a:p>
            <a:pPr marL="914400" lvl="0" indent="0" algn="ctr" rtl="0">
              <a:spcBef>
                <a:spcPts val="0"/>
              </a:spcBef>
              <a:spcAft>
                <a:spcPts val="0"/>
              </a:spcAft>
              <a:buNone/>
            </a:pPr>
            <a:endParaRPr>
              <a:latin typeface="Fira Sans Condensed"/>
              <a:ea typeface="Fira Sans Condensed"/>
              <a:cs typeface="Fira Sans Condensed"/>
              <a:sym typeface="Fira Sans Condensed"/>
            </a:endParaRPr>
          </a:p>
        </p:txBody>
      </p:sp>
      <p:pic>
        <p:nvPicPr>
          <p:cNvPr id="482" name="Google Shape;482;p55"/>
          <p:cNvPicPr preferRelativeResize="0"/>
          <p:nvPr/>
        </p:nvPicPr>
        <p:blipFill>
          <a:blip r:embed="rId3">
            <a:alphaModFix/>
          </a:blip>
          <a:stretch>
            <a:fillRect/>
          </a:stretch>
        </p:blipFill>
        <p:spPr>
          <a:xfrm>
            <a:off x="5686350" y="1213275"/>
            <a:ext cx="1219200" cy="1219200"/>
          </a:xfrm>
          <a:prstGeom prst="rect">
            <a:avLst/>
          </a:prstGeom>
          <a:noFill/>
          <a:ln>
            <a:noFill/>
          </a:ln>
        </p:spPr>
      </p:pic>
      <p:pic>
        <p:nvPicPr>
          <p:cNvPr id="483" name="Google Shape;483;p55"/>
          <p:cNvPicPr preferRelativeResize="0"/>
          <p:nvPr/>
        </p:nvPicPr>
        <p:blipFill>
          <a:blip r:embed="rId4">
            <a:alphaModFix/>
          </a:blip>
          <a:stretch>
            <a:fillRect/>
          </a:stretch>
        </p:blipFill>
        <p:spPr>
          <a:xfrm>
            <a:off x="7404750" y="2301625"/>
            <a:ext cx="1219200" cy="1219200"/>
          </a:xfrm>
          <a:prstGeom prst="rect">
            <a:avLst/>
          </a:prstGeom>
          <a:noFill/>
          <a:ln>
            <a:noFill/>
          </a:ln>
        </p:spPr>
      </p:pic>
      <p:pic>
        <p:nvPicPr>
          <p:cNvPr id="484" name="Google Shape;484;p55"/>
          <p:cNvPicPr preferRelativeResize="0"/>
          <p:nvPr/>
        </p:nvPicPr>
        <p:blipFill>
          <a:blip r:embed="rId5">
            <a:alphaModFix/>
          </a:blip>
          <a:stretch>
            <a:fillRect/>
          </a:stretch>
        </p:blipFill>
        <p:spPr>
          <a:xfrm>
            <a:off x="5623875" y="3520825"/>
            <a:ext cx="1219200" cy="1219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6"/>
          <p:cNvSpPr/>
          <p:nvPr/>
        </p:nvSpPr>
        <p:spPr>
          <a:xfrm>
            <a:off x="4551725"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6"/>
          <p:cNvSpPr txBox="1">
            <a:spLocks noGrp="1"/>
          </p:cNvSpPr>
          <p:nvPr>
            <p:ph type="title"/>
          </p:nvPr>
        </p:nvSpPr>
        <p:spPr>
          <a:xfrm>
            <a:off x="5113600" y="1975550"/>
            <a:ext cx="3485700" cy="13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Environmental Strategies For Sleep </a:t>
            </a:r>
            <a:endParaRPr/>
          </a:p>
        </p:txBody>
      </p:sp>
      <p:sp>
        <p:nvSpPr>
          <p:cNvPr id="491" name="Google Shape;491;p56"/>
          <p:cNvSpPr txBox="1">
            <a:spLocks noGrp="1"/>
          </p:cNvSpPr>
          <p:nvPr>
            <p:ph type="title" idx="2"/>
          </p:nvPr>
        </p:nvSpPr>
        <p:spPr>
          <a:xfrm>
            <a:off x="5876600" y="1247263"/>
            <a:ext cx="1706400" cy="60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03</a:t>
            </a:r>
            <a:endParaRPr/>
          </a:p>
        </p:txBody>
      </p:sp>
      <p:sp>
        <p:nvSpPr>
          <p:cNvPr id="492" name="Google Shape;492;p56"/>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7"/>
          <p:cNvSpPr/>
          <p:nvPr/>
        </p:nvSpPr>
        <p:spPr>
          <a:xfrm>
            <a:off x="3324425" y="712200"/>
            <a:ext cx="25029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7"/>
          <p:cNvSpPr txBox="1">
            <a:spLocks noGrp="1"/>
          </p:cNvSpPr>
          <p:nvPr>
            <p:ph type="title" idx="2"/>
          </p:nvPr>
        </p:nvSpPr>
        <p:spPr>
          <a:xfrm>
            <a:off x="315575" y="275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Environmental Strategies: Proprioception </a:t>
            </a:r>
            <a:endParaRPr/>
          </a:p>
        </p:txBody>
      </p:sp>
      <p:sp>
        <p:nvSpPr>
          <p:cNvPr id="499" name="Google Shape;499;p57"/>
          <p:cNvSpPr txBox="1">
            <a:spLocks noGrp="1"/>
          </p:cNvSpPr>
          <p:nvPr>
            <p:ph type="subTitle" idx="1"/>
          </p:nvPr>
        </p:nvSpPr>
        <p:spPr>
          <a:xfrm>
            <a:off x="934850" y="2001075"/>
            <a:ext cx="25029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Weighted Blanket </a:t>
            </a:r>
            <a:endParaRPr>
              <a:latin typeface="Fira Sans Condensed"/>
              <a:ea typeface="Fira Sans Condensed"/>
              <a:cs typeface="Fira Sans Condensed"/>
              <a:sym typeface="Fira Sans Condensed"/>
            </a:endParaRPr>
          </a:p>
          <a:p>
            <a:pPr marL="0" lvl="0" indent="0" algn="ctr" rtl="0">
              <a:spcBef>
                <a:spcPts val="0"/>
              </a:spcBef>
              <a:spcAft>
                <a:spcPts val="0"/>
              </a:spcAft>
              <a:buNone/>
            </a:pPr>
            <a:r>
              <a:rPr lang="en">
                <a:latin typeface="Fira Sans Condensed"/>
                <a:ea typeface="Fira Sans Condensed"/>
                <a:cs typeface="Fira Sans Condensed"/>
                <a:sym typeface="Fira Sans Condensed"/>
              </a:rPr>
              <a:t>Guidelines: 10% of weight </a:t>
            </a:r>
            <a:endParaRPr>
              <a:latin typeface="Fira Sans Condensed"/>
              <a:ea typeface="Fira Sans Condensed"/>
              <a:cs typeface="Fira Sans Condensed"/>
              <a:sym typeface="Fira Sans Condensed"/>
            </a:endParaRPr>
          </a:p>
          <a:p>
            <a:pPr marL="0" lvl="0" indent="0" algn="ctr" rtl="0">
              <a:spcBef>
                <a:spcPts val="0"/>
              </a:spcBef>
              <a:spcAft>
                <a:spcPts val="0"/>
              </a:spcAft>
              <a:buNone/>
            </a:pPr>
            <a:r>
              <a:rPr lang="en">
                <a:latin typeface="Fira Sans Condensed"/>
                <a:ea typeface="Fira Sans Condensed"/>
                <a:cs typeface="Fira Sans Condensed"/>
                <a:sym typeface="Fira Sans Condensed"/>
              </a:rPr>
              <a:t>Example: 100 pounds= 10 pound weighted blanket </a:t>
            </a:r>
            <a:endParaRPr>
              <a:latin typeface="Fira Sans Condensed"/>
              <a:ea typeface="Fira Sans Condensed"/>
              <a:cs typeface="Fira Sans Condensed"/>
              <a:sym typeface="Fira Sans Condensed"/>
            </a:endParaRPr>
          </a:p>
        </p:txBody>
      </p:sp>
      <p:sp>
        <p:nvSpPr>
          <p:cNvPr id="500" name="Google Shape;500;p57"/>
          <p:cNvSpPr txBox="1">
            <a:spLocks noGrp="1"/>
          </p:cNvSpPr>
          <p:nvPr>
            <p:ph type="subTitle" idx="4"/>
          </p:nvPr>
        </p:nvSpPr>
        <p:spPr>
          <a:xfrm>
            <a:off x="3603150"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Spandex PJs and Sheets </a:t>
            </a:r>
            <a:endParaRPr>
              <a:latin typeface="Fira Sans Condensed"/>
              <a:ea typeface="Fira Sans Condensed"/>
              <a:cs typeface="Fira Sans Condensed"/>
              <a:sym typeface="Fira Sans Condensed"/>
            </a:endParaRPr>
          </a:p>
        </p:txBody>
      </p:sp>
      <p:sp>
        <p:nvSpPr>
          <p:cNvPr id="501" name="Google Shape;501;p57"/>
          <p:cNvSpPr txBox="1">
            <a:spLocks noGrp="1"/>
          </p:cNvSpPr>
          <p:nvPr>
            <p:ph type="subTitle" idx="6"/>
          </p:nvPr>
        </p:nvSpPr>
        <p:spPr>
          <a:xfrm>
            <a:off x="6178375"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Tucking the sheets on both sides of the mattress </a:t>
            </a:r>
            <a:endParaRPr>
              <a:latin typeface="Fira Sans Condensed"/>
              <a:ea typeface="Fira Sans Condensed"/>
              <a:cs typeface="Fira Sans Condensed"/>
              <a:sym typeface="Fira Sans Condensed"/>
            </a:endParaRPr>
          </a:p>
        </p:txBody>
      </p:sp>
      <p:sp>
        <p:nvSpPr>
          <p:cNvPr id="502" name="Google Shape;502;p57"/>
          <p:cNvSpPr txBox="1">
            <a:spLocks noGrp="1"/>
          </p:cNvSpPr>
          <p:nvPr>
            <p:ph type="subTitle" idx="8"/>
          </p:nvPr>
        </p:nvSpPr>
        <p:spPr>
          <a:xfrm>
            <a:off x="1217450" y="404430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Two body pillows on each side for compression </a:t>
            </a:r>
            <a:endParaRPr>
              <a:latin typeface="Fira Sans Condensed"/>
              <a:ea typeface="Fira Sans Condensed"/>
              <a:cs typeface="Fira Sans Condensed"/>
              <a:sym typeface="Fira Sans Condensed"/>
            </a:endParaRPr>
          </a:p>
        </p:txBody>
      </p:sp>
      <p:sp>
        <p:nvSpPr>
          <p:cNvPr id="503" name="Google Shape;503;p57"/>
          <p:cNvSpPr txBox="1">
            <a:spLocks noGrp="1"/>
          </p:cNvSpPr>
          <p:nvPr>
            <p:ph type="subTitle" idx="13"/>
          </p:nvPr>
        </p:nvSpPr>
        <p:spPr>
          <a:xfrm>
            <a:off x="3603150" y="415380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Roll in Blanket </a:t>
            </a:r>
            <a:endParaRPr>
              <a:latin typeface="Fira Sans Condensed"/>
              <a:ea typeface="Fira Sans Condensed"/>
              <a:cs typeface="Fira Sans Condensed"/>
              <a:sym typeface="Fira Sans Condensed"/>
            </a:endParaRPr>
          </a:p>
        </p:txBody>
      </p:sp>
      <p:sp>
        <p:nvSpPr>
          <p:cNvPr id="504" name="Google Shape;504;p57"/>
          <p:cNvSpPr txBox="1">
            <a:spLocks noGrp="1"/>
          </p:cNvSpPr>
          <p:nvPr>
            <p:ph type="title" idx="14"/>
          </p:nvPr>
        </p:nvSpPr>
        <p:spPr>
          <a:xfrm>
            <a:off x="6178375" y="4096025"/>
            <a:ext cx="2083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a:latin typeface="Fira Sans Condensed"/>
                <a:ea typeface="Fira Sans Condensed"/>
                <a:cs typeface="Fira Sans Condensed"/>
                <a:sym typeface="Fira Sans Condensed"/>
              </a:rPr>
              <a:t>Bubble Mountain at bathtime </a:t>
            </a:r>
            <a:endParaRPr sz="1400">
              <a:latin typeface="Fira Sans Condensed"/>
              <a:ea typeface="Fira Sans Condensed"/>
              <a:cs typeface="Fira Sans Condensed"/>
              <a:sym typeface="Fira Sans Condensed"/>
            </a:endParaRPr>
          </a:p>
        </p:txBody>
      </p:sp>
      <p:pic>
        <p:nvPicPr>
          <p:cNvPr id="505" name="Google Shape;505;p57"/>
          <p:cNvPicPr preferRelativeResize="0"/>
          <p:nvPr/>
        </p:nvPicPr>
        <p:blipFill>
          <a:blip r:embed="rId3">
            <a:alphaModFix/>
          </a:blip>
          <a:stretch>
            <a:fillRect/>
          </a:stretch>
        </p:blipFill>
        <p:spPr>
          <a:xfrm>
            <a:off x="3966275" y="953000"/>
            <a:ext cx="1219200" cy="1219200"/>
          </a:xfrm>
          <a:prstGeom prst="rect">
            <a:avLst/>
          </a:prstGeom>
          <a:noFill/>
          <a:ln>
            <a:noFill/>
          </a:ln>
        </p:spPr>
      </p:pic>
      <p:pic>
        <p:nvPicPr>
          <p:cNvPr id="506" name="Google Shape;506;p57"/>
          <p:cNvPicPr preferRelativeResize="0"/>
          <p:nvPr/>
        </p:nvPicPr>
        <p:blipFill>
          <a:blip r:embed="rId4">
            <a:alphaModFix/>
          </a:blip>
          <a:stretch>
            <a:fillRect/>
          </a:stretch>
        </p:blipFill>
        <p:spPr>
          <a:xfrm>
            <a:off x="6592450" y="953000"/>
            <a:ext cx="1219200" cy="1219200"/>
          </a:xfrm>
          <a:prstGeom prst="rect">
            <a:avLst/>
          </a:prstGeom>
          <a:noFill/>
          <a:ln>
            <a:noFill/>
          </a:ln>
        </p:spPr>
      </p:pic>
      <p:pic>
        <p:nvPicPr>
          <p:cNvPr id="507" name="Google Shape;507;p57"/>
          <p:cNvPicPr preferRelativeResize="0"/>
          <p:nvPr/>
        </p:nvPicPr>
        <p:blipFill>
          <a:blip r:embed="rId5">
            <a:alphaModFix/>
          </a:blip>
          <a:stretch>
            <a:fillRect/>
          </a:stretch>
        </p:blipFill>
        <p:spPr>
          <a:xfrm>
            <a:off x="1576700" y="2876825"/>
            <a:ext cx="1219200" cy="1219200"/>
          </a:xfrm>
          <a:prstGeom prst="rect">
            <a:avLst/>
          </a:prstGeom>
          <a:noFill/>
          <a:ln>
            <a:noFill/>
          </a:ln>
        </p:spPr>
      </p:pic>
      <p:pic>
        <p:nvPicPr>
          <p:cNvPr id="508" name="Google Shape;508;p57"/>
          <p:cNvPicPr preferRelativeResize="0"/>
          <p:nvPr/>
        </p:nvPicPr>
        <p:blipFill>
          <a:blip r:embed="rId6">
            <a:alphaModFix/>
          </a:blip>
          <a:stretch>
            <a:fillRect/>
          </a:stretch>
        </p:blipFill>
        <p:spPr>
          <a:xfrm>
            <a:off x="6605663" y="2994675"/>
            <a:ext cx="1083125" cy="983500"/>
          </a:xfrm>
          <a:prstGeom prst="rect">
            <a:avLst/>
          </a:prstGeom>
          <a:noFill/>
          <a:ln>
            <a:noFill/>
          </a:ln>
        </p:spPr>
      </p:pic>
      <p:pic>
        <p:nvPicPr>
          <p:cNvPr id="509" name="Google Shape;509;p57"/>
          <p:cNvPicPr preferRelativeResize="0"/>
          <p:nvPr/>
        </p:nvPicPr>
        <p:blipFill>
          <a:blip r:embed="rId7">
            <a:alphaModFix/>
          </a:blip>
          <a:stretch>
            <a:fillRect/>
          </a:stretch>
        </p:blipFill>
        <p:spPr>
          <a:xfrm>
            <a:off x="3962400" y="2825100"/>
            <a:ext cx="1219200" cy="1219200"/>
          </a:xfrm>
          <a:prstGeom prst="rect">
            <a:avLst/>
          </a:prstGeom>
          <a:noFill/>
          <a:ln>
            <a:noFill/>
          </a:ln>
        </p:spPr>
      </p:pic>
      <p:pic>
        <p:nvPicPr>
          <p:cNvPr id="510" name="Google Shape;510;p57"/>
          <p:cNvPicPr preferRelativeResize="0"/>
          <p:nvPr/>
        </p:nvPicPr>
        <p:blipFill>
          <a:blip r:embed="rId8">
            <a:alphaModFix/>
          </a:blip>
          <a:stretch>
            <a:fillRect/>
          </a:stretch>
        </p:blipFill>
        <p:spPr>
          <a:xfrm>
            <a:off x="1576700" y="817200"/>
            <a:ext cx="1219200" cy="121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p:nvPr/>
        </p:nvSpPr>
        <p:spPr>
          <a:xfrm>
            <a:off x="4524300" y="700050"/>
            <a:ext cx="4619700" cy="3743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txBox="1">
            <a:spLocks noGrp="1"/>
          </p:cNvSpPr>
          <p:nvPr>
            <p:ph type="title"/>
          </p:nvPr>
        </p:nvSpPr>
        <p:spPr>
          <a:xfrm>
            <a:off x="5822350" y="2201100"/>
            <a:ext cx="2277300" cy="138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Sensory Systems </a:t>
            </a:r>
            <a:endParaRPr/>
          </a:p>
        </p:txBody>
      </p:sp>
      <p:sp>
        <p:nvSpPr>
          <p:cNvPr id="207" name="Google Shape;207;p31"/>
          <p:cNvSpPr txBox="1">
            <a:spLocks noGrp="1"/>
          </p:cNvSpPr>
          <p:nvPr>
            <p:ph type="title" idx="2"/>
          </p:nvPr>
        </p:nvSpPr>
        <p:spPr>
          <a:xfrm>
            <a:off x="6446275" y="1537513"/>
            <a:ext cx="1706400" cy="60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208" name="Google Shape;208;p31"/>
          <p:cNvSpPr/>
          <p:nvPr/>
        </p:nvSpPr>
        <p:spPr>
          <a:xfrm rot="5400000">
            <a:off x="0" y="0"/>
            <a:ext cx="975900" cy="975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8"/>
          <p:cNvSpPr/>
          <p:nvPr/>
        </p:nvSpPr>
        <p:spPr>
          <a:xfrm>
            <a:off x="3324425" y="712200"/>
            <a:ext cx="25029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8"/>
          <p:cNvSpPr txBox="1">
            <a:spLocks noGrp="1"/>
          </p:cNvSpPr>
          <p:nvPr>
            <p:ph type="title" idx="2"/>
          </p:nvPr>
        </p:nvSpPr>
        <p:spPr>
          <a:xfrm>
            <a:off x="315575" y="275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Environmental Strategies: Auditory</a:t>
            </a:r>
            <a:endParaRPr/>
          </a:p>
        </p:txBody>
      </p:sp>
      <p:sp>
        <p:nvSpPr>
          <p:cNvPr id="517" name="Google Shape;517;p58"/>
          <p:cNvSpPr txBox="1">
            <a:spLocks noGrp="1"/>
          </p:cNvSpPr>
          <p:nvPr>
            <p:ph type="subTitle" idx="1"/>
          </p:nvPr>
        </p:nvSpPr>
        <p:spPr>
          <a:xfrm>
            <a:off x="934850" y="2125625"/>
            <a:ext cx="25029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Sound Machine </a:t>
            </a:r>
            <a:endParaRPr>
              <a:latin typeface="Fira Sans Condensed"/>
              <a:ea typeface="Fira Sans Condensed"/>
              <a:cs typeface="Fira Sans Condensed"/>
              <a:sym typeface="Fira Sans Condensed"/>
            </a:endParaRPr>
          </a:p>
        </p:txBody>
      </p:sp>
      <p:sp>
        <p:nvSpPr>
          <p:cNvPr id="518" name="Google Shape;518;p58"/>
          <p:cNvSpPr txBox="1">
            <a:spLocks noGrp="1"/>
          </p:cNvSpPr>
          <p:nvPr>
            <p:ph type="subTitle" idx="4"/>
          </p:nvPr>
        </p:nvSpPr>
        <p:spPr>
          <a:xfrm>
            <a:off x="3603150"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Fan</a:t>
            </a:r>
            <a:endParaRPr>
              <a:latin typeface="Fira Sans Condensed"/>
              <a:ea typeface="Fira Sans Condensed"/>
              <a:cs typeface="Fira Sans Condensed"/>
              <a:sym typeface="Fira Sans Condensed"/>
            </a:endParaRPr>
          </a:p>
        </p:txBody>
      </p:sp>
      <p:sp>
        <p:nvSpPr>
          <p:cNvPr id="519" name="Google Shape;519;p58"/>
          <p:cNvSpPr txBox="1">
            <a:spLocks noGrp="1"/>
          </p:cNvSpPr>
          <p:nvPr>
            <p:ph type="subTitle" idx="6"/>
          </p:nvPr>
        </p:nvSpPr>
        <p:spPr>
          <a:xfrm>
            <a:off x="6178375"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Soothing Music </a:t>
            </a:r>
            <a:endParaRPr>
              <a:latin typeface="Fira Sans Condensed"/>
              <a:ea typeface="Fira Sans Condensed"/>
              <a:cs typeface="Fira Sans Condensed"/>
              <a:sym typeface="Fira Sans Condensed"/>
            </a:endParaRPr>
          </a:p>
        </p:txBody>
      </p:sp>
      <p:sp>
        <p:nvSpPr>
          <p:cNvPr id="520" name="Google Shape;520;p58"/>
          <p:cNvSpPr txBox="1">
            <a:spLocks noGrp="1"/>
          </p:cNvSpPr>
          <p:nvPr>
            <p:ph type="subTitle" idx="8"/>
          </p:nvPr>
        </p:nvSpPr>
        <p:spPr>
          <a:xfrm>
            <a:off x="2490675" y="404430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Noise Door Blocker </a:t>
            </a:r>
            <a:endParaRPr>
              <a:latin typeface="Fira Sans Condensed"/>
              <a:ea typeface="Fira Sans Condensed"/>
              <a:cs typeface="Fira Sans Condensed"/>
              <a:sym typeface="Fira Sans Condensed"/>
            </a:endParaRPr>
          </a:p>
        </p:txBody>
      </p:sp>
      <p:sp>
        <p:nvSpPr>
          <p:cNvPr id="521" name="Google Shape;521;p58"/>
          <p:cNvSpPr txBox="1">
            <a:spLocks noGrp="1"/>
          </p:cNvSpPr>
          <p:nvPr>
            <p:ph type="title" idx="14"/>
          </p:nvPr>
        </p:nvSpPr>
        <p:spPr>
          <a:xfrm>
            <a:off x="4873600" y="4044300"/>
            <a:ext cx="20838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a:latin typeface="Fira Sans Condensed"/>
                <a:ea typeface="Fira Sans Condensed"/>
                <a:cs typeface="Fira Sans Condensed"/>
                <a:sym typeface="Fira Sans Condensed"/>
              </a:rPr>
              <a:t>Noise Blocking Curtains </a:t>
            </a:r>
            <a:endParaRPr sz="1400">
              <a:latin typeface="Fira Sans Condensed"/>
              <a:ea typeface="Fira Sans Condensed"/>
              <a:cs typeface="Fira Sans Condensed"/>
              <a:sym typeface="Fira Sans Condensed"/>
            </a:endParaRPr>
          </a:p>
        </p:txBody>
      </p:sp>
      <p:pic>
        <p:nvPicPr>
          <p:cNvPr id="522" name="Google Shape;522;p58"/>
          <p:cNvPicPr preferRelativeResize="0"/>
          <p:nvPr/>
        </p:nvPicPr>
        <p:blipFill>
          <a:blip r:embed="rId3">
            <a:alphaModFix/>
          </a:blip>
          <a:stretch>
            <a:fillRect/>
          </a:stretch>
        </p:blipFill>
        <p:spPr>
          <a:xfrm>
            <a:off x="1576700" y="877538"/>
            <a:ext cx="1219200" cy="1219200"/>
          </a:xfrm>
          <a:prstGeom prst="rect">
            <a:avLst/>
          </a:prstGeom>
          <a:noFill/>
          <a:ln>
            <a:noFill/>
          </a:ln>
        </p:spPr>
      </p:pic>
      <p:pic>
        <p:nvPicPr>
          <p:cNvPr id="523" name="Google Shape;523;p58"/>
          <p:cNvPicPr preferRelativeResize="0"/>
          <p:nvPr/>
        </p:nvPicPr>
        <p:blipFill>
          <a:blip r:embed="rId4">
            <a:alphaModFix/>
          </a:blip>
          <a:stretch>
            <a:fillRect/>
          </a:stretch>
        </p:blipFill>
        <p:spPr>
          <a:xfrm>
            <a:off x="3966275" y="968075"/>
            <a:ext cx="1219200" cy="1219200"/>
          </a:xfrm>
          <a:prstGeom prst="rect">
            <a:avLst/>
          </a:prstGeom>
          <a:noFill/>
          <a:ln>
            <a:noFill/>
          </a:ln>
        </p:spPr>
      </p:pic>
      <p:pic>
        <p:nvPicPr>
          <p:cNvPr id="524" name="Google Shape;524;p58"/>
          <p:cNvPicPr preferRelativeResize="0"/>
          <p:nvPr/>
        </p:nvPicPr>
        <p:blipFill>
          <a:blip r:embed="rId5">
            <a:alphaModFix/>
          </a:blip>
          <a:stretch>
            <a:fillRect/>
          </a:stretch>
        </p:blipFill>
        <p:spPr>
          <a:xfrm>
            <a:off x="6610675" y="877525"/>
            <a:ext cx="1219200" cy="1219200"/>
          </a:xfrm>
          <a:prstGeom prst="rect">
            <a:avLst/>
          </a:prstGeom>
          <a:noFill/>
          <a:ln>
            <a:noFill/>
          </a:ln>
        </p:spPr>
      </p:pic>
      <p:pic>
        <p:nvPicPr>
          <p:cNvPr id="525" name="Google Shape;525;p58"/>
          <p:cNvPicPr preferRelativeResize="0"/>
          <p:nvPr/>
        </p:nvPicPr>
        <p:blipFill>
          <a:blip r:embed="rId6">
            <a:alphaModFix/>
          </a:blip>
          <a:stretch>
            <a:fillRect/>
          </a:stretch>
        </p:blipFill>
        <p:spPr>
          <a:xfrm>
            <a:off x="2849925" y="2825100"/>
            <a:ext cx="1219200" cy="1219200"/>
          </a:xfrm>
          <a:prstGeom prst="rect">
            <a:avLst/>
          </a:prstGeom>
          <a:noFill/>
          <a:ln>
            <a:noFill/>
          </a:ln>
        </p:spPr>
      </p:pic>
      <p:pic>
        <p:nvPicPr>
          <p:cNvPr id="526" name="Google Shape;526;p58"/>
          <p:cNvPicPr preferRelativeResize="0"/>
          <p:nvPr/>
        </p:nvPicPr>
        <p:blipFill>
          <a:blip r:embed="rId7">
            <a:alphaModFix/>
          </a:blip>
          <a:stretch>
            <a:fillRect/>
          </a:stretch>
        </p:blipFill>
        <p:spPr>
          <a:xfrm>
            <a:off x="5305900" y="2825100"/>
            <a:ext cx="1219200" cy="1219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9"/>
          <p:cNvSpPr/>
          <p:nvPr/>
        </p:nvSpPr>
        <p:spPr>
          <a:xfrm>
            <a:off x="3324425" y="712200"/>
            <a:ext cx="25029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9"/>
          <p:cNvSpPr txBox="1">
            <a:spLocks noGrp="1"/>
          </p:cNvSpPr>
          <p:nvPr>
            <p:ph type="title" idx="2"/>
          </p:nvPr>
        </p:nvSpPr>
        <p:spPr>
          <a:xfrm>
            <a:off x="315575" y="275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Environmental Strategies: Vestibular and Visual</a:t>
            </a:r>
            <a:endParaRPr/>
          </a:p>
        </p:txBody>
      </p:sp>
      <p:sp>
        <p:nvSpPr>
          <p:cNvPr id="533" name="Google Shape;533;p59"/>
          <p:cNvSpPr txBox="1">
            <a:spLocks noGrp="1"/>
          </p:cNvSpPr>
          <p:nvPr>
            <p:ph type="subTitle" idx="1"/>
          </p:nvPr>
        </p:nvSpPr>
        <p:spPr>
          <a:xfrm>
            <a:off x="934850" y="2001075"/>
            <a:ext cx="25029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Linear, rhythmical, gentle swinging in a hammock </a:t>
            </a:r>
            <a:endParaRPr>
              <a:latin typeface="Fira Sans Condensed"/>
              <a:ea typeface="Fira Sans Condensed"/>
              <a:cs typeface="Fira Sans Condensed"/>
              <a:sym typeface="Fira Sans Condensed"/>
            </a:endParaRPr>
          </a:p>
          <a:p>
            <a:pPr marL="0" lvl="0" indent="0" algn="ctr" rtl="0">
              <a:spcBef>
                <a:spcPts val="0"/>
              </a:spcBef>
              <a:spcAft>
                <a:spcPts val="0"/>
              </a:spcAft>
              <a:buNone/>
            </a:pPr>
            <a:r>
              <a:rPr lang="en">
                <a:latin typeface="Fira Sans Condensed"/>
                <a:ea typeface="Fira Sans Condensed"/>
                <a:cs typeface="Fira Sans Condensed"/>
                <a:sym typeface="Fira Sans Condensed"/>
              </a:rPr>
              <a:t>Or </a:t>
            </a:r>
            <a:endParaRPr>
              <a:latin typeface="Fira Sans Condensed"/>
              <a:ea typeface="Fira Sans Condensed"/>
              <a:cs typeface="Fira Sans Condensed"/>
              <a:sym typeface="Fira Sans Condensed"/>
            </a:endParaRPr>
          </a:p>
          <a:p>
            <a:pPr marL="0" lvl="0" indent="0" algn="ctr" rtl="0">
              <a:spcBef>
                <a:spcPts val="0"/>
              </a:spcBef>
              <a:spcAft>
                <a:spcPts val="0"/>
              </a:spcAft>
              <a:buNone/>
            </a:pPr>
            <a:r>
              <a:rPr lang="en">
                <a:latin typeface="Fira Sans Condensed"/>
                <a:ea typeface="Fira Sans Condensed"/>
                <a:cs typeface="Fira Sans Condensed"/>
                <a:sym typeface="Fira Sans Condensed"/>
              </a:rPr>
              <a:t>Rocking in a quiet place </a:t>
            </a:r>
            <a:endParaRPr>
              <a:latin typeface="Fira Sans Condensed"/>
              <a:ea typeface="Fira Sans Condensed"/>
              <a:cs typeface="Fira Sans Condensed"/>
              <a:sym typeface="Fira Sans Condensed"/>
            </a:endParaRPr>
          </a:p>
        </p:txBody>
      </p:sp>
      <p:sp>
        <p:nvSpPr>
          <p:cNvPr id="534" name="Google Shape;534;p59"/>
          <p:cNvSpPr txBox="1">
            <a:spLocks noGrp="1"/>
          </p:cNvSpPr>
          <p:nvPr>
            <p:ph type="subTitle" idx="4"/>
          </p:nvPr>
        </p:nvSpPr>
        <p:spPr>
          <a:xfrm>
            <a:off x="3839213" y="2125625"/>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Limiting Blue Light Exposure </a:t>
            </a:r>
            <a:endParaRPr>
              <a:latin typeface="Fira Sans Condensed"/>
              <a:ea typeface="Fira Sans Condensed"/>
              <a:cs typeface="Fira Sans Condensed"/>
              <a:sym typeface="Fira Sans Condensed"/>
            </a:endParaRPr>
          </a:p>
        </p:txBody>
      </p:sp>
      <p:sp>
        <p:nvSpPr>
          <p:cNvPr id="535" name="Google Shape;535;p59"/>
          <p:cNvSpPr txBox="1">
            <a:spLocks noGrp="1"/>
          </p:cNvSpPr>
          <p:nvPr>
            <p:ph type="subTitle" idx="6"/>
          </p:nvPr>
        </p:nvSpPr>
        <p:spPr>
          <a:xfrm>
            <a:off x="6178400" y="219065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A Nightlight </a:t>
            </a:r>
            <a:endParaRPr>
              <a:latin typeface="Fira Sans Condensed"/>
              <a:ea typeface="Fira Sans Condensed"/>
              <a:cs typeface="Fira Sans Condensed"/>
              <a:sym typeface="Fira Sans Condensed"/>
            </a:endParaRPr>
          </a:p>
        </p:txBody>
      </p:sp>
      <p:sp>
        <p:nvSpPr>
          <p:cNvPr id="536" name="Google Shape;536;p59"/>
          <p:cNvSpPr txBox="1">
            <a:spLocks noGrp="1"/>
          </p:cNvSpPr>
          <p:nvPr>
            <p:ph type="subTitle" idx="8"/>
          </p:nvPr>
        </p:nvSpPr>
        <p:spPr>
          <a:xfrm>
            <a:off x="2795900" y="428385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Blackout Curtains/darkening shades </a:t>
            </a:r>
            <a:endParaRPr>
              <a:latin typeface="Fira Sans Condensed"/>
              <a:ea typeface="Fira Sans Condensed"/>
              <a:cs typeface="Fira Sans Condensed"/>
              <a:sym typeface="Fira Sans Condensed"/>
            </a:endParaRPr>
          </a:p>
        </p:txBody>
      </p:sp>
      <p:sp>
        <p:nvSpPr>
          <p:cNvPr id="537" name="Google Shape;537;p59"/>
          <p:cNvSpPr txBox="1">
            <a:spLocks noGrp="1"/>
          </p:cNvSpPr>
          <p:nvPr>
            <p:ph type="subTitle" idx="13"/>
          </p:nvPr>
        </p:nvSpPr>
        <p:spPr>
          <a:xfrm>
            <a:off x="5080950" y="428385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Dimming the lights in room or house as bed time approaches </a:t>
            </a:r>
            <a:endParaRPr>
              <a:latin typeface="Fira Sans Condensed"/>
              <a:ea typeface="Fira Sans Condensed"/>
              <a:cs typeface="Fira Sans Condensed"/>
              <a:sym typeface="Fira Sans Condensed"/>
            </a:endParaRPr>
          </a:p>
        </p:txBody>
      </p:sp>
      <p:pic>
        <p:nvPicPr>
          <p:cNvPr id="538" name="Google Shape;538;p59"/>
          <p:cNvPicPr preferRelativeResize="0"/>
          <p:nvPr/>
        </p:nvPicPr>
        <p:blipFill>
          <a:blip r:embed="rId3">
            <a:alphaModFix/>
          </a:blip>
          <a:stretch>
            <a:fillRect/>
          </a:stretch>
        </p:blipFill>
        <p:spPr>
          <a:xfrm>
            <a:off x="1576700" y="848650"/>
            <a:ext cx="1219200" cy="1219200"/>
          </a:xfrm>
          <a:prstGeom prst="rect">
            <a:avLst/>
          </a:prstGeom>
          <a:noFill/>
          <a:ln>
            <a:noFill/>
          </a:ln>
        </p:spPr>
      </p:pic>
      <p:pic>
        <p:nvPicPr>
          <p:cNvPr id="539" name="Google Shape;539;p59"/>
          <p:cNvPicPr preferRelativeResize="0"/>
          <p:nvPr/>
        </p:nvPicPr>
        <p:blipFill>
          <a:blip r:embed="rId4">
            <a:alphaModFix/>
          </a:blip>
          <a:stretch>
            <a:fillRect/>
          </a:stretch>
        </p:blipFill>
        <p:spPr>
          <a:xfrm>
            <a:off x="4198475" y="906425"/>
            <a:ext cx="1219200" cy="1219200"/>
          </a:xfrm>
          <a:prstGeom prst="rect">
            <a:avLst/>
          </a:prstGeom>
          <a:noFill/>
          <a:ln>
            <a:noFill/>
          </a:ln>
        </p:spPr>
      </p:pic>
      <p:pic>
        <p:nvPicPr>
          <p:cNvPr id="540" name="Google Shape;540;p59"/>
          <p:cNvPicPr preferRelativeResize="0"/>
          <p:nvPr/>
        </p:nvPicPr>
        <p:blipFill>
          <a:blip r:embed="rId5">
            <a:alphaModFix/>
          </a:blip>
          <a:stretch>
            <a:fillRect/>
          </a:stretch>
        </p:blipFill>
        <p:spPr>
          <a:xfrm>
            <a:off x="6537650" y="910050"/>
            <a:ext cx="1219200" cy="1219200"/>
          </a:xfrm>
          <a:prstGeom prst="rect">
            <a:avLst/>
          </a:prstGeom>
          <a:noFill/>
          <a:ln>
            <a:noFill/>
          </a:ln>
        </p:spPr>
      </p:pic>
      <p:pic>
        <p:nvPicPr>
          <p:cNvPr id="541" name="Google Shape;541;p59"/>
          <p:cNvPicPr preferRelativeResize="0"/>
          <p:nvPr/>
        </p:nvPicPr>
        <p:blipFill>
          <a:blip r:embed="rId6">
            <a:alphaModFix/>
          </a:blip>
          <a:stretch>
            <a:fillRect/>
          </a:stretch>
        </p:blipFill>
        <p:spPr>
          <a:xfrm>
            <a:off x="3125150" y="3003250"/>
            <a:ext cx="1219200" cy="1219200"/>
          </a:xfrm>
          <a:prstGeom prst="rect">
            <a:avLst/>
          </a:prstGeom>
          <a:noFill/>
          <a:ln>
            <a:noFill/>
          </a:ln>
        </p:spPr>
      </p:pic>
      <p:pic>
        <p:nvPicPr>
          <p:cNvPr id="542" name="Google Shape;542;p59"/>
          <p:cNvPicPr preferRelativeResize="0"/>
          <p:nvPr/>
        </p:nvPicPr>
        <p:blipFill>
          <a:blip r:embed="rId7">
            <a:alphaModFix/>
          </a:blip>
          <a:stretch>
            <a:fillRect/>
          </a:stretch>
        </p:blipFill>
        <p:spPr>
          <a:xfrm>
            <a:off x="5519175" y="2876825"/>
            <a:ext cx="1219200" cy="1219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0"/>
          <p:cNvSpPr/>
          <p:nvPr/>
        </p:nvSpPr>
        <p:spPr>
          <a:xfrm>
            <a:off x="3324425" y="712200"/>
            <a:ext cx="25029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0"/>
          <p:cNvSpPr txBox="1">
            <a:spLocks noGrp="1"/>
          </p:cNvSpPr>
          <p:nvPr>
            <p:ph type="title" idx="2"/>
          </p:nvPr>
        </p:nvSpPr>
        <p:spPr>
          <a:xfrm>
            <a:off x="315575" y="275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Environmental Strategies: Implementing Choice  </a:t>
            </a:r>
            <a:endParaRPr/>
          </a:p>
        </p:txBody>
      </p:sp>
      <p:sp>
        <p:nvSpPr>
          <p:cNvPr id="549" name="Google Shape;549;p60"/>
          <p:cNvSpPr txBox="1">
            <a:spLocks noGrp="1"/>
          </p:cNvSpPr>
          <p:nvPr>
            <p:ph type="subTitle" idx="1"/>
          </p:nvPr>
        </p:nvSpPr>
        <p:spPr>
          <a:xfrm>
            <a:off x="934850" y="2001075"/>
            <a:ext cx="25029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Baby Monitor for Night Awakenings/ Walkie Talkie </a:t>
            </a:r>
            <a:endParaRPr>
              <a:latin typeface="Fira Sans Condensed"/>
              <a:ea typeface="Fira Sans Condensed"/>
              <a:cs typeface="Fira Sans Condensed"/>
              <a:sym typeface="Fira Sans Condensed"/>
            </a:endParaRPr>
          </a:p>
        </p:txBody>
      </p:sp>
      <p:sp>
        <p:nvSpPr>
          <p:cNvPr id="550" name="Google Shape;550;p60"/>
          <p:cNvSpPr txBox="1">
            <a:spLocks noGrp="1"/>
          </p:cNvSpPr>
          <p:nvPr>
            <p:ph type="subTitle" idx="4"/>
          </p:nvPr>
        </p:nvSpPr>
        <p:spPr>
          <a:xfrm>
            <a:off x="3761063" y="211000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Controlling lighting </a:t>
            </a:r>
            <a:endParaRPr>
              <a:latin typeface="Fira Sans Condensed"/>
              <a:ea typeface="Fira Sans Condensed"/>
              <a:cs typeface="Fira Sans Condensed"/>
              <a:sym typeface="Fira Sans Condensed"/>
            </a:endParaRPr>
          </a:p>
        </p:txBody>
      </p:sp>
      <p:sp>
        <p:nvSpPr>
          <p:cNvPr id="551" name="Google Shape;551;p60"/>
          <p:cNvSpPr txBox="1">
            <a:spLocks noGrp="1"/>
          </p:cNvSpPr>
          <p:nvPr>
            <p:ph type="subTitle" idx="6"/>
          </p:nvPr>
        </p:nvSpPr>
        <p:spPr>
          <a:xfrm>
            <a:off x="6178400" y="2190650"/>
            <a:ext cx="1937700" cy="75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ira Sans Condensed"/>
                <a:ea typeface="Fira Sans Condensed"/>
                <a:cs typeface="Fira Sans Condensed"/>
                <a:sym typeface="Fira Sans Condensed"/>
              </a:rPr>
              <a:t>Door Open or Closed </a:t>
            </a:r>
            <a:endParaRPr>
              <a:latin typeface="Fira Sans Condensed"/>
              <a:ea typeface="Fira Sans Condensed"/>
              <a:cs typeface="Fira Sans Condensed"/>
              <a:sym typeface="Fira Sans Condensed"/>
            </a:endParaRPr>
          </a:p>
        </p:txBody>
      </p:sp>
      <p:sp>
        <p:nvSpPr>
          <p:cNvPr id="552" name="Google Shape;552;p60"/>
          <p:cNvSpPr txBox="1">
            <a:spLocks noGrp="1"/>
          </p:cNvSpPr>
          <p:nvPr>
            <p:ph type="subTitle" idx="8"/>
          </p:nvPr>
        </p:nvSpPr>
        <p:spPr>
          <a:xfrm>
            <a:off x="1282250" y="416105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Comfort Item </a:t>
            </a:r>
            <a:endParaRPr>
              <a:latin typeface="Fira Sans Condensed"/>
              <a:ea typeface="Fira Sans Condensed"/>
              <a:cs typeface="Fira Sans Condensed"/>
              <a:sym typeface="Fira Sans Condensed"/>
            </a:endParaRPr>
          </a:p>
        </p:txBody>
      </p:sp>
      <p:sp>
        <p:nvSpPr>
          <p:cNvPr id="553" name="Google Shape;553;p60"/>
          <p:cNvSpPr txBox="1">
            <a:spLocks noGrp="1"/>
          </p:cNvSpPr>
          <p:nvPr>
            <p:ph type="subTitle" idx="13"/>
          </p:nvPr>
        </p:nvSpPr>
        <p:spPr>
          <a:xfrm>
            <a:off x="6233200" y="428385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Allowing child to choose pjs, bath toys, what to read </a:t>
            </a:r>
            <a:endParaRPr>
              <a:latin typeface="Fira Sans Condensed"/>
              <a:ea typeface="Fira Sans Condensed"/>
              <a:cs typeface="Fira Sans Condensed"/>
              <a:sym typeface="Fira Sans Condensed"/>
            </a:endParaRPr>
          </a:p>
        </p:txBody>
      </p:sp>
      <p:sp>
        <p:nvSpPr>
          <p:cNvPr id="554" name="Google Shape;554;p60"/>
          <p:cNvSpPr txBox="1">
            <a:spLocks noGrp="1"/>
          </p:cNvSpPr>
          <p:nvPr>
            <p:ph type="subTitle" idx="8"/>
          </p:nvPr>
        </p:nvSpPr>
        <p:spPr>
          <a:xfrm>
            <a:off x="3724275" y="4236950"/>
            <a:ext cx="19377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Allowing foster sibling to sleep in the same room (if appropriate) </a:t>
            </a:r>
            <a:endParaRPr>
              <a:latin typeface="Fira Sans Condensed"/>
              <a:ea typeface="Fira Sans Condensed"/>
              <a:cs typeface="Fira Sans Condensed"/>
              <a:sym typeface="Fira Sans Condensed"/>
            </a:endParaRPr>
          </a:p>
        </p:txBody>
      </p:sp>
      <p:pic>
        <p:nvPicPr>
          <p:cNvPr id="555" name="Google Shape;555;p60"/>
          <p:cNvPicPr preferRelativeResize="0"/>
          <p:nvPr/>
        </p:nvPicPr>
        <p:blipFill>
          <a:blip r:embed="rId3">
            <a:alphaModFix/>
          </a:blip>
          <a:stretch>
            <a:fillRect/>
          </a:stretch>
        </p:blipFill>
        <p:spPr>
          <a:xfrm>
            <a:off x="1641500" y="781875"/>
            <a:ext cx="1219200" cy="1219200"/>
          </a:xfrm>
          <a:prstGeom prst="rect">
            <a:avLst/>
          </a:prstGeom>
          <a:noFill/>
          <a:ln>
            <a:noFill/>
          </a:ln>
        </p:spPr>
      </p:pic>
      <p:pic>
        <p:nvPicPr>
          <p:cNvPr id="556" name="Google Shape;556;p60"/>
          <p:cNvPicPr preferRelativeResize="0"/>
          <p:nvPr/>
        </p:nvPicPr>
        <p:blipFill>
          <a:blip r:embed="rId4">
            <a:alphaModFix/>
          </a:blip>
          <a:stretch>
            <a:fillRect/>
          </a:stretch>
        </p:blipFill>
        <p:spPr>
          <a:xfrm>
            <a:off x="4120325" y="971450"/>
            <a:ext cx="1219200" cy="1219200"/>
          </a:xfrm>
          <a:prstGeom prst="rect">
            <a:avLst/>
          </a:prstGeom>
          <a:noFill/>
          <a:ln>
            <a:noFill/>
          </a:ln>
        </p:spPr>
      </p:pic>
      <p:pic>
        <p:nvPicPr>
          <p:cNvPr id="557" name="Google Shape;557;p60"/>
          <p:cNvPicPr preferRelativeResize="0"/>
          <p:nvPr/>
        </p:nvPicPr>
        <p:blipFill>
          <a:blip r:embed="rId5">
            <a:alphaModFix/>
          </a:blip>
          <a:stretch>
            <a:fillRect/>
          </a:stretch>
        </p:blipFill>
        <p:spPr>
          <a:xfrm>
            <a:off x="6439725" y="910050"/>
            <a:ext cx="1219200" cy="1219200"/>
          </a:xfrm>
          <a:prstGeom prst="rect">
            <a:avLst/>
          </a:prstGeom>
          <a:noFill/>
          <a:ln>
            <a:noFill/>
          </a:ln>
        </p:spPr>
      </p:pic>
      <p:pic>
        <p:nvPicPr>
          <p:cNvPr id="558" name="Google Shape;558;p60"/>
          <p:cNvPicPr preferRelativeResize="0"/>
          <p:nvPr/>
        </p:nvPicPr>
        <p:blipFill>
          <a:blip r:embed="rId6">
            <a:alphaModFix/>
          </a:blip>
          <a:stretch>
            <a:fillRect/>
          </a:stretch>
        </p:blipFill>
        <p:spPr>
          <a:xfrm>
            <a:off x="1641500" y="3017750"/>
            <a:ext cx="1219200" cy="1219200"/>
          </a:xfrm>
          <a:prstGeom prst="rect">
            <a:avLst/>
          </a:prstGeom>
          <a:noFill/>
          <a:ln>
            <a:noFill/>
          </a:ln>
        </p:spPr>
      </p:pic>
      <p:pic>
        <p:nvPicPr>
          <p:cNvPr id="559" name="Google Shape;559;p60"/>
          <p:cNvPicPr preferRelativeResize="0"/>
          <p:nvPr/>
        </p:nvPicPr>
        <p:blipFill>
          <a:blip r:embed="rId7">
            <a:alphaModFix/>
          </a:blip>
          <a:stretch>
            <a:fillRect/>
          </a:stretch>
        </p:blipFill>
        <p:spPr>
          <a:xfrm>
            <a:off x="4120325" y="3017750"/>
            <a:ext cx="1219200" cy="1219200"/>
          </a:xfrm>
          <a:prstGeom prst="rect">
            <a:avLst/>
          </a:prstGeom>
          <a:noFill/>
          <a:ln>
            <a:noFill/>
          </a:ln>
        </p:spPr>
      </p:pic>
      <p:pic>
        <p:nvPicPr>
          <p:cNvPr id="560" name="Google Shape;560;p60"/>
          <p:cNvPicPr preferRelativeResize="0"/>
          <p:nvPr/>
        </p:nvPicPr>
        <p:blipFill>
          <a:blip r:embed="rId8">
            <a:alphaModFix/>
          </a:blip>
          <a:stretch>
            <a:fillRect/>
          </a:stretch>
        </p:blipFill>
        <p:spPr>
          <a:xfrm>
            <a:off x="6599150" y="3064650"/>
            <a:ext cx="1219200" cy="1219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1"/>
          <p:cNvSpPr/>
          <p:nvPr/>
        </p:nvSpPr>
        <p:spPr>
          <a:xfrm>
            <a:off x="2039850" y="2429525"/>
            <a:ext cx="5064300" cy="271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1"/>
          <p:cNvSpPr txBox="1">
            <a:spLocks noGrp="1"/>
          </p:cNvSpPr>
          <p:nvPr>
            <p:ph type="title"/>
          </p:nvPr>
        </p:nvSpPr>
        <p:spPr>
          <a:xfrm>
            <a:off x="2307650" y="2145275"/>
            <a:ext cx="6320100" cy="14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t>An Important Note </a:t>
            </a:r>
            <a:endParaRPr sz="4500"/>
          </a:p>
        </p:txBody>
      </p:sp>
      <p:sp>
        <p:nvSpPr>
          <p:cNvPr id="567" name="Google Shape;567;p61"/>
          <p:cNvSpPr txBox="1">
            <a:spLocks noGrp="1"/>
          </p:cNvSpPr>
          <p:nvPr>
            <p:ph type="body" idx="1"/>
          </p:nvPr>
        </p:nvSpPr>
        <p:spPr>
          <a:xfrm>
            <a:off x="1941300" y="3934400"/>
            <a:ext cx="5261400" cy="873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Every foster child is unique and has individual sensory needs around sleep. Some strategies may not be appropriate for your foster child and that is normal! </a:t>
            </a:r>
            <a:endParaRPr/>
          </a:p>
        </p:txBody>
      </p:sp>
      <p:pic>
        <p:nvPicPr>
          <p:cNvPr id="568" name="Google Shape;568;p61"/>
          <p:cNvPicPr preferRelativeResize="0"/>
          <p:nvPr/>
        </p:nvPicPr>
        <p:blipFill>
          <a:blip r:embed="rId3">
            <a:alphaModFix/>
          </a:blip>
          <a:stretch>
            <a:fillRect/>
          </a:stretch>
        </p:blipFill>
        <p:spPr>
          <a:xfrm>
            <a:off x="3468725" y="63150"/>
            <a:ext cx="2206550" cy="2206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2"/>
          <p:cNvSpPr/>
          <p:nvPr/>
        </p:nvSpPr>
        <p:spPr>
          <a:xfrm>
            <a:off x="3962600" y="712200"/>
            <a:ext cx="1237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2"/>
          <p:cNvSpPr txBox="1">
            <a:spLocks noGrp="1"/>
          </p:cNvSpPr>
          <p:nvPr>
            <p:ph type="title" idx="2"/>
          </p:nvPr>
        </p:nvSpPr>
        <p:spPr>
          <a:xfrm>
            <a:off x="3212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Scenario Question # 1 </a:t>
            </a:r>
            <a:endParaRPr/>
          </a:p>
        </p:txBody>
      </p:sp>
      <p:sp>
        <p:nvSpPr>
          <p:cNvPr id="575" name="Google Shape;575;p62"/>
          <p:cNvSpPr txBox="1">
            <a:spLocks noGrp="1"/>
          </p:cNvSpPr>
          <p:nvPr>
            <p:ph type="subTitle" idx="6"/>
          </p:nvPr>
        </p:nvSpPr>
        <p:spPr>
          <a:xfrm>
            <a:off x="728300" y="1657850"/>
            <a:ext cx="3234300" cy="28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Fira Sans Condensed"/>
                <a:ea typeface="Fira Sans Condensed"/>
                <a:cs typeface="Fira Sans Condensed"/>
                <a:sym typeface="Fira Sans Condensed"/>
              </a:rPr>
              <a:t>Jamie is a 10 year old who, when it is around bedtime, is go go go. He is constantly running around in a state of hyperarousal. What are some strategies you think would be helpful for Jamie to facilitate sleep?</a:t>
            </a:r>
            <a:endParaRPr sz="2000">
              <a:latin typeface="Fira Sans Condensed"/>
              <a:ea typeface="Fira Sans Condensed"/>
              <a:cs typeface="Fira Sans Condensed"/>
              <a:sym typeface="Fira Sans Condensed"/>
            </a:endParaRPr>
          </a:p>
        </p:txBody>
      </p:sp>
      <p:sp>
        <p:nvSpPr>
          <p:cNvPr id="576" name="Google Shape;576;p62"/>
          <p:cNvSpPr txBox="1"/>
          <p:nvPr/>
        </p:nvSpPr>
        <p:spPr>
          <a:xfrm>
            <a:off x="5066975" y="1657850"/>
            <a:ext cx="3852900" cy="27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Answer: Anything with deep pressure to organize the proprioceptive system! It could be progressive muscle relaxation or yoga. </a:t>
            </a: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r>
              <a:rPr lang="en" sz="1800">
                <a:solidFill>
                  <a:schemeClr val="dk2"/>
                </a:solidFill>
                <a:latin typeface="Fira Sans Condensed"/>
                <a:ea typeface="Fira Sans Condensed"/>
                <a:cs typeface="Fira Sans Condensed"/>
                <a:sym typeface="Fira Sans Condensed"/>
              </a:rPr>
              <a:t>For environmental strategies, you can try a weighted blanket, spandex sheets, and at bath time using a straw to blow the bubble mountain. </a:t>
            </a:r>
            <a:endParaRPr sz="1800">
              <a:solidFill>
                <a:schemeClr val="dk2"/>
              </a:solidFill>
              <a:latin typeface="Fira Sans Condensed"/>
              <a:ea typeface="Fira Sans Condensed"/>
              <a:cs typeface="Fira Sans Condensed"/>
              <a:sym typeface="Fira Sans Condensed"/>
            </a:endParaRPr>
          </a:p>
        </p:txBody>
      </p:sp>
      <p:pic>
        <p:nvPicPr>
          <p:cNvPr id="577" name="Google Shape;577;p62"/>
          <p:cNvPicPr preferRelativeResize="0"/>
          <p:nvPr/>
        </p:nvPicPr>
        <p:blipFill>
          <a:blip r:embed="rId3">
            <a:alphaModFix/>
          </a:blip>
          <a:stretch>
            <a:fillRect/>
          </a:stretch>
        </p:blipFill>
        <p:spPr>
          <a:xfrm>
            <a:off x="7778750" y="91675"/>
            <a:ext cx="1141125" cy="1141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3"/>
          <p:cNvSpPr/>
          <p:nvPr/>
        </p:nvSpPr>
        <p:spPr>
          <a:xfrm>
            <a:off x="3962600" y="712200"/>
            <a:ext cx="1237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3"/>
          <p:cNvSpPr txBox="1">
            <a:spLocks noGrp="1"/>
          </p:cNvSpPr>
          <p:nvPr>
            <p:ph type="title" idx="2"/>
          </p:nvPr>
        </p:nvSpPr>
        <p:spPr>
          <a:xfrm>
            <a:off x="3212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Scenario Question # 2 </a:t>
            </a:r>
            <a:endParaRPr/>
          </a:p>
        </p:txBody>
      </p:sp>
      <p:sp>
        <p:nvSpPr>
          <p:cNvPr id="584" name="Google Shape;584;p63"/>
          <p:cNvSpPr txBox="1">
            <a:spLocks noGrp="1"/>
          </p:cNvSpPr>
          <p:nvPr>
            <p:ph type="subTitle" idx="6"/>
          </p:nvPr>
        </p:nvSpPr>
        <p:spPr>
          <a:xfrm>
            <a:off x="728300" y="1569225"/>
            <a:ext cx="3234300" cy="28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Fira Sans Condensed"/>
                <a:ea typeface="Fira Sans Condensed"/>
                <a:cs typeface="Fira Sans Condensed"/>
                <a:sym typeface="Fira Sans Condensed"/>
              </a:rPr>
              <a:t>Angel is a 8 year old who has a lot of fear around bed time. She often is leaving her room after her bedtime routine is complete. You know that at her biological parents house she is used to a lot of other family members being present.</a:t>
            </a:r>
            <a:endParaRPr sz="2000">
              <a:latin typeface="Fira Sans Condensed"/>
              <a:ea typeface="Fira Sans Condensed"/>
              <a:cs typeface="Fira Sans Condensed"/>
              <a:sym typeface="Fira Sans Condensed"/>
            </a:endParaRPr>
          </a:p>
        </p:txBody>
      </p:sp>
      <p:sp>
        <p:nvSpPr>
          <p:cNvPr id="585" name="Google Shape;585;p63"/>
          <p:cNvSpPr txBox="1"/>
          <p:nvPr/>
        </p:nvSpPr>
        <p:spPr>
          <a:xfrm>
            <a:off x="5043525" y="1569225"/>
            <a:ext cx="3852900" cy="27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2"/>
                </a:solidFill>
                <a:latin typeface="Fira Sans Condensed"/>
                <a:ea typeface="Fira Sans Condensed"/>
                <a:cs typeface="Fira Sans Condensed"/>
                <a:sym typeface="Fira Sans Condensed"/>
              </a:rPr>
              <a:t>Answer:  Asking the social worker additional information about sleeping arrangements can be helpful. Promoting the feeling of safety is incredibly important and can be done through providing a walkie talkie, replicating a comfort item, a nightlight, and soothing music. </a:t>
            </a:r>
            <a:endParaRPr sz="2000">
              <a:solidFill>
                <a:schemeClr val="dk2"/>
              </a:solidFill>
              <a:latin typeface="Fira Sans Condensed"/>
              <a:ea typeface="Fira Sans Condensed"/>
              <a:cs typeface="Fira Sans Condensed"/>
              <a:sym typeface="Fira Sans Condensed"/>
            </a:endParaRPr>
          </a:p>
          <a:p>
            <a:pPr marL="0" lvl="0" indent="0" algn="l" rtl="0">
              <a:spcBef>
                <a:spcPts val="0"/>
              </a:spcBef>
              <a:spcAft>
                <a:spcPts val="0"/>
              </a:spcAft>
              <a:buNone/>
            </a:pPr>
            <a:r>
              <a:rPr lang="en" sz="2000">
                <a:solidFill>
                  <a:schemeClr val="dk2"/>
                </a:solidFill>
                <a:latin typeface="Fira Sans Condensed"/>
                <a:ea typeface="Fira Sans Condensed"/>
                <a:cs typeface="Fira Sans Condensed"/>
                <a:sym typeface="Fira Sans Condensed"/>
              </a:rPr>
              <a:t>You can also consider breathing exercises!</a:t>
            </a:r>
            <a:endParaRPr sz="2000">
              <a:solidFill>
                <a:schemeClr val="dk2"/>
              </a:solidFill>
              <a:latin typeface="Fira Sans Condensed"/>
              <a:ea typeface="Fira Sans Condensed"/>
              <a:cs typeface="Fira Sans Condensed"/>
              <a:sym typeface="Fira Sans Condensed"/>
            </a:endParaRPr>
          </a:p>
        </p:txBody>
      </p:sp>
      <p:pic>
        <p:nvPicPr>
          <p:cNvPr id="586" name="Google Shape;586;p63"/>
          <p:cNvPicPr preferRelativeResize="0"/>
          <p:nvPr/>
        </p:nvPicPr>
        <p:blipFill>
          <a:blip r:embed="rId3">
            <a:alphaModFix/>
          </a:blip>
          <a:stretch>
            <a:fillRect/>
          </a:stretch>
        </p:blipFill>
        <p:spPr>
          <a:xfrm>
            <a:off x="7923400" y="73675"/>
            <a:ext cx="1088775" cy="108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4"/>
          <p:cNvSpPr/>
          <p:nvPr/>
        </p:nvSpPr>
        <p:spPr>
          <a:xfrm>
            <a:off x="2821100" y="712200"/>
            <a:ext cx="34656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4"/>
          <p:cNvSpPr txBox="1">
            <a:spLocks noGrp="1"/>
          </p:cNvSpPr>
          <p:nvPr>
            <p:ph type="title"/>
          </p:nvPr>
        </p:nvSpPr>
        <p:spPr>
          <a:xfrm>
            <a:off x="311700" y="3141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Want to Know More?</a:t>
            </a:r>
            <a:endParaRPr/>
          </a:p>
        </p:txBody>
      </p:sp>
      <p:sp>
        <p:nvSpPr>
          <p:cNvPr id="593" name="Google Shape;593;p64"/>
          <p:cNvSpPr txBox="1">
            <a:spLocks noGrp="1"/>
          </p:cNvSpPr>
          <p:nvPr>
            <p:ph type="title" idx="2"/>
          </p:nvPr>
        </p:nvSpPr>
        <p:spPr>
          <a:xfrm>
            <a:off x="4879400" y="2983050"/>
            <a:ext cx="3098400" cy="69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100"/>
              <a:t>Module 3: Increasing Independence and Confidence Around Sleep Through Choice </a:t>
            </a:r>
            <a:endParaRPr sz="2100"/>
          </a:p>
        </p:txBody>
      </p:sp>
      <p:grpSp>
        <p:nvGrpSpPr>
          <p:cNvPr id="594" name="Google Shape;594;p64"/>
          <p:cNvGrpSpPr/>
          <p:nvPr/>
        </p:nvGrpSpPr>
        <p:grpSpPr>
          <a:xfrm>
            <a:off x="1477709" y="1668499"/>
            <a:ext cx="2971020" cy="2617735"/>
            <a:chOff x="2590950" y="1144600"/>
            <a:chExt cx="2255900" cy="1987650"/>
          </a:xfrm>
        </p:grpSpPr>
        <p:sp>
          <p:nvSpPr>
            <p:cNvPr id="595" name="Google Shape;595;p64"/>
            <p:cNvSpPr/>
            <p:nvPr/>
          </p:nvSpPr>
          <p:spPr>
            <a:xfrm>
              <a:off x="2590950" y="1144600"/>
              <a:ext cx="2255900" cy="1581625"/>
            </a:xfrm>
            <a:custGeom>
              <a:avLst/>
              <a:gdLst/>
              <a:ahLst/>
              <a:cxnLst/>
              <a:rect l="l" t="t" r="r" b="b"/>
              <a:pathLst>
                <a:path w="90236" h="63265" extrusionOk="0">
                  <a:moveTo>
                    <a:pt x="86539" y="0"/>
                  </a:moveTo>
                  <a:lnTo>
                    <a:pt x="3697" y="0"/>
                  </a:lnTo>
                  <a:cubicBezTo>
                    <a:pt x="1656" y="2"/>
                    <a:pt x="1" y="1656"/>
                    <a:pt x="1" y="3698"/>
                  </a:cubicBezTo>
                  <a:lnTo>
                    <a:pt x="1" y="59569"/>
                  </a:lnTo>
                  <a:cubicBezTo>
                    <a:pt x="1" y="61610"/>
                    <a:pt x="1656" y="63265"/>
                    <a:pt x="3697" y="63265"/>
                  </a:cubicBezTo>
                  <a:lnTo>
                    <a:pt x="86539" y="63265"/>
                  </a:lnTo>
                  <a:cubicBezTo>
                    <a:pt x="88580" y="63265"/>
                    <a:pt x="90235" y="61610"/>
                    <a:pt x="90235" y="59569"/>
                  </a:cubicBezTo>
                  <a:lnTo>
                    <a:pt x="90235" y="3698"/>
                  </a:lnTo>
                  <a:cubicBezTo>
                    <a:pt x="90235" y="1656"/>
                    <a:pt x="88580" y="2"/>
                    <a:pt x="86539" y="0"/>
                  </a:cubicBezTo>
                  <a:close/>
                  <a:moveTo>
                    <a:pt x="85787" y="44586"/>
                  </a:moveTo>
                  <a:cubicBezTo>
                    <a:pt x="85787" y="46211"/>
                    <a:pt x="84393" y="47532"/>
                    <a:pt x="82668" y="47532"/>
                  </a:cubicBezTo>
                  <a:lnTo>
                    <a:pt x="7570" y="47532"/>
                  </a:lnTo>
                  <a:cubicBezTo>
                    <a:pt x="5845" y="47532"/>
                    <a:pt x="4449" y="46211"/>
                    <a:pt x="4449" y="44586"/>
                  </a:cubicBezTo>
                  <a:lnTo>
                    <a:pt x="4449" y="7220"/>
                  </a:lnTo>
                  <a:cubicBezTo>
                    <a:pt x="4449" y="5594"/>
                    <a:pt x="5845" y="4275"/>
                    <a:pt x="7570" y="4275"/>
                  </a:cubicBezTo>
                  <a:lnTo>
                    <a:pt x="82297" y="4275"/>
                  </a:lnTo>
                  <a:cubicBezTo>
                    <a:pt x="84024" y="4275"/>
                    <a:pt x="85787" y="5594"/>
                    <a:pt x="85787" y="72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4"/>
            <p:cNvSpPr/>
            <p:nvPr/>
          </p:nvSpPr>
          <p:spPr>
            <a:xfrm>
              <a:off x="3485075" y="2522325"/>
              <a:ext cx="467650" cy="510575"/>
            </a:xfrm>
            <a:custGeom>
              <a:avLst/>
              <a:gdLst/>
              <a:ahLst/>
              <a:cxnLst/>
              <a:rect l="l" t="t" r="r" b="b"/>
              <a:pathLst>
                <a:path w="18706" h="20423" extrusionOk="0">
                  <a:moveTo>
                    <a:pt x="1849" y="1"/>
                  </a:moveTo>
                  <a:cubicBezTo>
                    <a:pt x="824" y="1"/>
                    <a:pt x="0" y="827"/>
                    <a:pt x="0" y="1850"/>
                  </a:cubicBezTo>
                  <a:lnTo>
                    <a:pt x="0" y="18574"/>
                  </a:lnTo>
                  <a:cubicBezTo>
                    <a:pt x="0" y="19599"/>
                    <a:pt x="824" y="20423"/>
                    <a:pt x="1849" y="20423"/>
                  </a:cubicBezTo>
                  <a:lnTo>
                    <a:pt x="16857" y="20423"/>
                  </a:lnTo>
                  <a:cubicBezTo>
                    <a:pt x="17882" y="20423"/>
                    <a:pt x="18706" y="19599"/>
                    <a:pt x="18706" y="18574"/>
                  </a:cubicBezTo>
                  <a:lnTo>
                    <a:pt x="18706" y="1850"/>
                  </a:lnTo>
                  <a:cubicBezTo>
                    <a:pt x="18706" y="827"/>
                    <a:pt x="17882" y="1"/>
                    <a:pt x="168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4"/>
            <p:cNvSpPr/>
            <p:nvPr/>
          </p:nvSpPr>
          <p:spPr>
            <a:xfrm>
              <a:off x="3212925" y="2992475"/>
              <a:ext cx="1011950" cy="95825"/>
            </a:xfrm>
            <a:custGeom>
              <a:avLst/>
              <a:gdLst/>
              <a:ahLst/>
              <a:cxnLst/>
              <a:rect l="l" t="t" r="r" b="b"/>
              <a:pathLst>
                <a:path w="40478" h="3833" extrusionOk="0">
                  <a:moveTo>
                    <a:pt x="223" y="3833"/>
                  </a:moveTo>
                  <a:lnTo>
                    <a:pt x="1" y="3157"/>
                  </a:lnTo>
                  <a:lnTo>
                    <a:pt x="4437" y="1"/>
                  </a:lnTo>
                  <a:lnTo>
                    <a:pt x="36041" y="1"/>
                  </a:lnTo>
                  <a:lnTo>
                    <a:pt x="40477" y="3157"/>
                  </a:lnTo>
                  <a:lnTo>
                    <a:pt x="40250" y="336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4"/>
            <p:cNvSpPr/>
            <p:nvPr/>
          </p:nvSpPr>
          <p:spPr>
            <a:xfrm>
              <a:off x="3212925" y="3071400"/>
              <a:ext cx="1011950" cy="60850"/>
            </a:xfrm>
            <a:custGeom>
              <a:avLst/>
              <a:gdLst/>
              <a:ahLst/>
              <a:cxnLst/>
              <a:rect l="l" t="t" r="r" b="b"/>
              <a:pathLst>
                <a:path w="40478" h="2434" extrusionOk="0">
                  <a:moveTo>
                    <a:pt x="1" y="0"/>
                  </a:moveTo>
                  <a:lnTo>
                    <a:pt x="1" y="2433"/>
                  </a:lnTo>
                  <a:lnTo>
                    <a:pt x="40477" y="2433"/>
                  </a:lnTo>
                  <a:lnTo>
                    <a:pt x="40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4"/>
            <p:cNvSpPr/>
            <p:nvPr/>
          </p:nvSpPr>
          <p:spPr>
            <a:xfrm>
              <a:off x="2590950" y="2429400"/>
              <a:ext cx="2255900" cy="296825"/>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4"/>
            <p:cNvSpPr/>
            <p:nvPr/>
          </p:nvSpPr>
          <p:spPr>
            <a:xfrm>
              <a:off x="3627950" y="2501475"/>
              <a:ext cx="178850" cy="138625"/>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5"/>
          <p:cNvSpPr/>
          <p:nvPr/>
        </p:nvSpPr>
        <p:spPr>
          <a:xfrm>
            <a:off x="3170175" y="712200"/>
            <a:ext cx="27927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5"/>
          <p:cNvSpPr txBox="1">
            <a:spLocks noGrp="1"/>
          </p:cNvSpPr>
          <p:nvPr>
            <p:ph type="body" idx="2"/>
          </p:nvPr>
        </p:nvSpPr>
        <p:spPr>
          <a:xfrm>
            <a:off x="854500" y="817200"/>
            <a:ext cx="7531500" cy="29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Bougea, A., Spantideas, N., &amp; Chrousos, G. P. (2018). Stress management for headaches in children and adolescents: A review and </a:t>
            </a:r>
            <a:endParaRPr sz="1000"/>
          </a:p>
          <a:p>
            <a:pPr marL="457200" lvl="0" indent="0" algn="l" rtl="0">
              <a:spcBef>
                <a:spcPts val="0"/>
              </a:spcBef>
              <a:spcAft>
                <a:spcPts val="0"/>
              </a:spcAft>
              <a:buNone/>
            </a:pPr>
            <a:r>
              <a:rPr lang="en" sz="1000"/>
              <a:t>practical recommendations for health promotion programs and well-being. </a:t>
            </a:r>
            <a:r>
              <a:rPr lang="en" sz="1000" i="1"/>
              <a:t>Journal of Child Health Care, 22</a:t>
            </a:r>
            <a:r>
              <a:rPr lang="en" sz="1000"/>
              <a:t>(1), 19–33. https://doi.org/10.1177/1367493517738123</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Costa , G. (2022, April). Teaching with no labels: an agile approach to ASD. </a:t>
            </a:r>
            <a:r>
              <a:rPr lang="en" sz="1000" i="1"/>
              <a:t>Exceptional Parent Magazine </a:t>
            </a:r>
            <a:r>
              <a:rPr lang="en" sz="1000"/>
              <a:t>, 25–27. Retrieved 2024, from </a:t>
            </a:r>
            <a:endParaRPr sz="1000"/>
          </a:p>
          <a:p>
            <a:pPr marL="0" lvl="0" indent="457200" algn="l" rtl="0">
              <a:spcBef>
                <a:spcPts val="0"/>
              </a:spcBef>
              <a:spcAft>
                <a:spcPts val="0"/>
              </a:spcAft>
              <a:buNone/>
            </a:pPr>
            <a:r>
              <a:rPr lang="en" sz="1000"/>
              <a:t>https://reader.mediawiremobile.com/epmagazine/issues/207830/viewer?page=27. </a:t>
            </a:r>
            <a:endParaRPr sz="1000"/>
          </a:p>
          <a:p>
            <a:pPr marL="0" lvl="0" indent="457200" algn="l" rtl="0">
              <a:spcBef>
                <a:spcPts val="0"/>
              </a:spcBef>
              <a:spcAft>
                <a:spcPts val="0"/>
              </a:spcAft>
              <a:buNone/>
            </a:pPr>
            <a:endParaRPr sz="1000"/>
          </a:p>
          <a:p>
            <a:pPr marL="0" lvl="0" indent="0" algn="l" rtl="0">
              <a:spcBef>
                <a:spcPts val="0"/>
              </a:spcBef>
              <a:spcAft>
                <a:spcPts val="0"/>
              </a:spcAft>
              <a:buNone/>
            </a:pPr>
            <a:r>
              <a:rPr lang="en" sz="1000" i="1"/>
              <a:t>Effective Responses To Trauma .</a:t>
            </a:r>
            <a:r>
              <a:rPr lang="en" sz="1000"/>
              <a:t> WVPBIS. (2016). https://wvpbis.org/classroom-pbis/ </a:t>
            </a:r>
            <a:endParaRPr sz="1000"/>
          </a:p>
          <a:p>
            <a:pPr marL="0" lvl="0" indent="457200" algn="l" rtl="0">
              <a:spcBef>
                <a:spcPts val="0"/>
              </a:spcBef>
              <a:spcAft>
                <a:spcPts val="0"/>
              </a:spcAft>
              <a:buNone/>
            </a:pPr>
            <a:endParaRPr sz="1000"/>
          </a:p>
          <a:p>
            <a:pPr marL="0" lvl="0" indent="0" algn="l" rtl="0">
              <a:spcBef>
                <a:spcPts val="0"/>
              </a:spcBef>
              <a:spcAft>
                <a:spcPts val="0"/>
              </a:spcAft>
              <a:buNone/>
            </a:pPr>
            <a:r>
              <a:rPr lang="en" sz="1000"/>
              <a:t>Gerson, R., &amp; Rappaport, N. (2013). Traumatic stress and posttraumatic stress disorder in youth: Recent research findings on clinical</a:t>
            </a:r>
            <a:endParaRPr sz="1000"/>
          </a:p>
          <a:p>
            <a:pPr marL="0" lvl="0" indent="457200" algn="l" rtl="0">
              <a:spcBef>
                <a:spcPts val="0"/>
              </a:spcBef>
              <a:spcAft>
                <a:spcPts val="0"/>
              </a:spcAft>
              <a:buClr>
                <a:schemeClr val="dk1"/>
              </a:buClr>
              <a:buSzPts val="1100"/>
              <a:buFont typeface="Arial"/>
              <a:buNone/>
            </a:pPr>
            <a:r>
              <a:rPr lang="en" sz="1000"/>
              <a:t> impact, assessment, and treatment. </a:t>
            </a:r>
            <a:r>
              <a:rPr lang="en" sz="1000" i="1"/>
              <a:t>Journal of Adolescent Health, 52</a:t>
            </a:r>
            <a:r>
              <a:rPr lang="en" sz="1000"/>
              <a:t>, 137–145.</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Halaseh, D., &amp; Family Flavours. (2023). Trauma and the brain: Regulate, relate and reason. In </a:t>
            </a:r>
            <a:r>
              <a:rPr lang="en" sz="1000" i="1"/>
              <a:t>TCA Regional News.</a:t>
            </a:r>
            <a:r>
              <a:rPr lang="en" sz="1000"/>
              <a:t> Tribune Content </a:t>
            </a:r>
            <a:endParaRPr sz="1000"/>
          </a:p>
          <a:p>
            <a:pPr marL="0" lvl="0" indent="457200" algn="l" rtl="0">
              <a:spcBef>
                <a:spcPts val="0"/>
              </a:spcBef>
              <a:spcAft>
                <a:spcPts val="0"/>
              </a:spcAft>
              <a:buNone/>
            </a:pPr>
            <a:r>
              <a:rPr lang="en" sz="1000"/>
              <a:t>Agency LLC.</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Khunti, K., Boniface, S., Norris, E., De Oliveira, C. M., &amp; Nicola Shelton (2023). The effects of yoga on mental health in school-aged </a:t>
            </a:r>
            <a:endParaRPr sz="1000"/>
          </a:p>
          <a:p>
            <a:pPr marL="457200" lvl="0" indent="0" algn="l" rtl="0">
              <a:spcBef>
                <a:spcPts val="0"/>
              </a:spcBef>
              <a:spcAft>
                <a:spcPts val="0"/>
              </a:spcAft>
              <a:buNone/>
            </a:pPr>
            <a:r>
              <a:rPr lang="en" sz="1000"/>
              <a:t>children: A Systematic Review and Narrative Synthesis of Randomised Control Trials</a:t>
            </a:r>
            <a:r>
              <a:rPr lang="en" sz="1000" i="1"/>
              <a:t>. Clinical child psychology and psychiatry, 28</a:t>
            </a:r>
            <a:r>
              <a:rPr lang="en" sz="1000"/>
              <a:t>(3), 1217–1238. 	</a:t>
            </a:r>
            <a:endParaRPr sz="1000"/>
          </a:p>
          <a:p>
            <a:pPr marL="0" lvl="0" indent="0" algn="l" rtl="0">
              <a:spcBef>
                <a:spcPts val="0"/>
              </a:spcBef>
              <a:spcAft>
                <a:spcPts val="0"/>
              </a:spcAft>
              <a:buNone/>
            </a:pPr>
            <a:r>
              <a:rPr lang="en" sz="1000"/>
              <a:t>	</a:t>
            </a:r>
            <a:endParaRPr sz="1000"/>
          </a:p>
          <a:p>
            <a:pPr marL="0" lvl="0" indent="0" algn="l" rtl="0">
              <a:spcBef>
                <a:spcPts val="0"/>
              </a:spcBef>
              <a:spcAft>
                <a:spcPts val="0"/>
              </a:spcAft>
              <a:buNone/>
            </a:pPr>
            <a:r>
              <a:rPr lang="en" sz="1000"/>
              <a:t>Kranowitz, C. S., &amp; Miller, L. J. (2022). </a:t>
            </a:r>
            <a:r>
              <a:rPr lang="en" sz="1000" i="1"/>
              <a:t>The out-of-sync child: Recognizing and coping with sensory processing differences</a:t>
            </a:r>
            <a:r>
              <a:rPr lang="en" sz="1000"/>
              <a:t>. A </a:t>
            </a:r>
            <a:endParaRPr sz="1000"/>
          </a:p>
          <a:p>
            <a:pPr marL="0" lvl="0" indent="457200" algn="l" rtl="0">
              <a:spcBef>
                <a:spcPts val="0"/>
              </a:spcBef>
              <a:spcAft>
                <a:spcPts val="0"/>
              </a:spcAft>
              <a:buNone/>
            </a:pPr>
            <a:r>
              <a:rPr lang="en" sz="1000"/>
              <a:t>TarcherPerigee Book.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Merakou, K., Tsoukas, K., Stavrinos, G., Amanaki, E., Daleziou, A., Kourmousi, N., Stamatelopoulou, G., Spourdalaki, E., &amp; Barbouni, A. </a:t>
            </a:r>
            <a:endParaRPr sz="1000"/>
          </a:p>
          <a:p>
            <a:pPr marL="457200" lvl="0" indent="0" algn="l" rtl="0">
              <a:spcBef>
                <a:spcPts val="0"/>
              </a:spcBef>
              <a:spcAft>
                <a:spcPts val="0"/>
              </a:spcAft>
              <a:buNone/>
            </a:pPr>
            <a:r>
              <a:rPr lang="en" sz="1000"/>
              <a:t>(2019). The Effect of Progressive Muscle Relaxation on Emotional Competence: Depression–Anxiety–Stress, Sense of Coherence, Health-Related Quality of Life, and Well-Being of Unemployed People in Greece: An Intervention Study. </a:t>
            </a:r>
            <a:r>
              <a:rPr lang="en" sz="1000" i="1"/>
              <a:t>Explore (New York, N.Y.), 15</a:t>
            </a:r>
            <a:r>
              <a:rPr lang="en" sz="1000"/>
              <a:t>(1), 38–46. </a:t>
            </a:r>
            <a:r>
              <a:rPr lang="en" sz="1000" u="sng">
                <a:solidFill>
                  <a:schemeClr val="hlink"/>
                </a:solidFill>
                <a:hlinkClick r:id="rId3"/>
              </a:rPr>
              <a:t>https://doi.org/10.1016/j.explore.2018.08.001</a:t>
            </a:r>
            <a:endParaRPr sz="1000"/>
          </a:p>
          <a:p>
            <a:pPr marL="457200" lvl="0" indent="0" algn="l" rtl="0">
              <a:spcBef>
                <a:spcPts val="0"/>
              </a:spcBef>
              <a:spcAft>
                <a:spcPts val="0"/>
              </a:spcAft>
              <a:buNone/>
            </a:pPr>
            <a:endParaRPr sz="1000"/>
          </a:p>
          <a:p>
            <a:pPr marL="0" lvl="0" indent="457200" algn="l" rtl="0">
              <a:spcBef>
                <a:spcPts val="0"/>
              </a:spcBef>
              <a:spcAft>
                <a:spcPts val="0"/>
              </a:spcAft>
              <a:buClr>
                <a:schemeClr val="dk1"/>
              </a:buClr>
              <a:buSzPts val="1100"/>
              <a:buFont typeface="Arial"/>
              <a:buNone/>
            </a:pPr>
            <a:endParaRPr sz="800"/>
          </a:p>
          <a:p>
            <a:pPr marL="0" lvl="0" indent="0" algn="l" rtl="0">
              <a:spcBef>
                <a:spcPts val="0"/>
              </a:spcBef>
              <a:spcAft>
                <a:spcPts val="0"/>
              </a:spcAft>
              <a:buClr>
                <a:schemeClr val="dk1"/>
              </a:buClr>
              <a:buSzPts val="1100"/>
              <a:buFont typeface="Arial"/>
              <a:buNone/>
            </a:pPr>
            <a:endParaRPr sz="800"/>
          </a:p>
          <a:p>
            <a:pPr marL="0" lvl="0" indent="0" algn="l" rtl="0">
              <a:spcBef>
                <a:spcPts val="0"/>
              </a:spcBef>
              <a:spcAft>
                <a:spcPts val="0"/>
              </a:spcAft>
              <a:buNone/>
            </a:pPr>
            <a:endParaRPr sz="800"/>
          </a:p>
          <a:p>
            <a:pPr marL="0" lvl="0" indent="457200" algn="l" rtl="0">
              <a:spcBef>
                <a:spcPts val="0"/>
              </a:spcBef>
              <a:spcAft>
                <a:spcPts val="0"/>
              </a:spcAft>
              <a:buNone/>
            </a:pPr>
            <a:endParaRPr sz="800"/>
          </a:p>
        </p:txBody>
      </p:sp>
      <p:sp>
        <p:nvSpPr>
          <p:cNvPr id="607" name="Google Shape;607;p65"/>
          <p:cNvSpPr txBox="1">
            <a:spLocks noGrp="1"/>
          </p:cNvSpPr>
          <p:nvPr>
            <p:ph type="title"/>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Sources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6"/>
          <p:cNvSpPr/>
          <p:nvPr/>
        </p:nvSpPr>
        <p:spPr>
          <a:xfrm>
            <a:off x="3170175" y="712200"/>
            <a:ext cx="27927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6"/>
          <p:cNvSpPr txBox="1">
            <a:spLocks noGrp="1"/>
          </p:cNvSpPr>
          <p:nvPr>
            <p:ph type="body" idx="2"/>
          </p:nvPr>
        </p:nvSpPr>
        <p:spPr>
          <a:xfrm>
            <a:off x="841350" y="967075"/>
            <a:ext cx="7461300" cy="29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t>Perry , B. D. (2022, April 2). Regulate, Relate, and Reason (Sequence of Engagement): Neurosequential Network Stress &amp; Trauma  </a:t>
            </a:r>
            <a:endParaRPr sz="1000"/>
          </a:p>
          <a:p>
            <a:pPr marL="0" lvl="0" indent="457200" algn="l" rtl="0">
              <a:spcBef>
                <a:spcPts val="0"/>
              </a:spcBef>
              <a:spcAft>
                <a:spcPts val="0"/>
              </a:spcAft>
              <a:buClr>
                <a:schemeClr val="dk1"/>
              </a:buClr>
              <a:buSzPts val="1100"/>
              <a:buFont typeface="Arial"/>
              <a:buNone/>
            </a:pPr>
            <a:r>
              <a:rPr lang="en" sz="1000"/>
              <a:t>Series . YouTube. https://www.youtube.com/watch?v=LNuxy7FxEVk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Romas, J. A., &amp; Sharma, M. (2022). </a:t>
            </a:r>
            <a:r>
              <a:rPr lang="en" sz="1000" i="1"/>
              <a:t>Practical Stress Management: A Comprehensive Workbook, Eighth Edition </a:t>
            </a:r>
            <a:r>
              <a:rPr lang="en" sz="1000"/>
              <a:t>(Eighth Edition). Elsevier Science</a:t>
            </a:r>
            <a:endParaRPr sz="1000"/>
          </a:p>
          <a:p>
            <a:pPr marL="0" lvl="0" indent="457200" algn="l" rtl="0">
              <a:spcBef>
                <a:spcPts val="0"/>
              </a:spcBef>
              <a:spcAft>
                <a:spcPts val="0"/>
              </a:spcAft>
              <a:buNone/>
            </a:pPr>
            <a:r>
              <a:rPr lang="en" sz="1000"/>
              <a:t>  and Technology Books, Inc.</a:t>
            </a:r>
            <a:endParaRPr sz="1000"/>
          </a:p>
          <a:p>
            <a:pPr marL="457200" lvl="0" indent="0" algn="l" rtl="0">
              <a:spcBef>
                <a:spcPts val="0"/>
              </a:spcBef>
              <a:spcAft>
                <a:spcPts val="0"/>
              </a:spcAft>
              <a:buNone/>
            </a:pPr>
            <a:endParaRPr sz="1000"/>
          </a:p>
          <a:p>
            <a:pPr marL="0" lvl="0" indent="0" algn="l" rtl="0">
              <a:spcBef>
                <a:spcPts val="0"/>
              </a:spcBef>
              <a:spcAft>
                <a:spcPts val="0"/>
              </a:spcAft>
              <a:buNone/>
            </a:pPr>
            <a:r>
              <a:rPr lang="en" sz="1000"/>
              <a:t>Shafir, T. (2016). Using Movement to Regulate Emotion: Neurophysiological Findings and Their Application in Psychotherapy. </a:t>
            </a:r>
            <a:r>
              <a:rPr lang="en" sz="1000" i="1"/>
              <a:t>Frontiers in </a:t>
            </a:r>
            <a:endParaRPr sz="1000" i="1"/>
          </a:p>
          <a:p>
            <a:pPr marL="457200" lvl="0" indent="0" algn="l" rtl="0">
              <a:spcBef>
                <a:spcPts val="0"/>
              </a:spcBef>
              <a:spcAft>
                <a:spcPts val="0"/>
              </a:spcAft>
              <a:buNone/>
            </a:pPr>
            <a:r>
              <a:rPr lang="en" sz="1000" i="1"/>
              <a:t>Psychology, 7,</a:t>
            </a:r>
            <a:r>
              <a:rPr lang="en" sz="1000"/>
              <a:t> 1451–1451. https://doi.org/10.3389/fpsyg.2016.01451</a:t>
            </a:r>
            <a:endParaRPr sz="1000"/>
          </a:p>
          <a:p>
            <a:pPr marL="457200" lvl="0" indent="0" algn="l" rtl="0">
              <a:spcBef>
                <a:spcPts val="0"/>
              </a:spcBef>
              <a:spcAft>
                <a:spcPts val="0"/>
              </a:spcAft>
              <a:buNone/>
            </a:pPr>
            <a:endParaRPr sz="1000"/>
          </a:p>
          <a:p>
            <a:pPr marL="0" lvl="0" indent="0" algn="l" rtl="0">
              <a:spcBef>
                <a:spcPts val="0"/>
              </a:spcBef>
              <a:spcAft>
                <a:spcPts val="0"/>
              </a:spcAft>
              <a:buNone/>
            </a:pPr>
            <a:r>
              <a:rPr lang="en" sz="1000"/>
              <a:t>Tfi. (2023, October 6). </a:t>
            </a:r>
            <a:r>
              <a:rPr lang="en" sz="1000" i="1"/>
              <a:t>Helping your new foster child to sleep well</a:t>
            </a:r>
            <a:r>
              <a:rPr lang="en" sz="1000"/>
              <a:t>. TFI. </a:t>
            </a:r>
            <a:endParaRPr sz="1000"/>
          </a:p>
          <a:p>
            <a:pPr marL="457200" lvl="0" indent="0" algn="l" rtl="0">
              <a:spcBef>
                <a:spcPts val="0"/>
              </a:spcBef>
              <a:spcAft>
                <a:spcPts val="0"/>
              </a:spcAft>
              <a:buNone/>
            </a:pPr>
            <a:r>
              <a:rPr lang="en" sz="1000"/>
              <a:t>https://tfifamily.org/helping-new-foster-child-sleep-well/?gad_source=1&amp;gclid=CjwKCAjw8rW2BhAgEiwAoRO5rKM1V4MlMYsPcjjb5Xij-qDbZi0WGJqdzCQ5ZlFCKdvGGLJX3GZhBhoCmwkQAvD_BwE </a:t>
            </a:r>
            <a:endParaRPr sz="1000"/>
          </a:p>
          <a:p>
            <a:pPr marL="457200" lvl="0" indent="0" algn="l" rtl="0">
              <a:spcBef>
                <a:spcPts val="0"/>
              </a:spcBef>
              <a:spcAft>
                <a:spcPts val="0"/>
              </a:spcAft>
              <a:buNone/>
            </a:pPr>
            <a:endParaRPr sz="1000"/>
          </a:p>
          <a:p>
            <a:pPr marL="0" lvl="0" indent="0" algn="l" rtl="0">
              <a:spcBef>
                <a:spcPts val="0"/>
              </a:spcBef>
              <a:spcAft>
                <a:spcPts val="0"/>
              </a:spcAft>
              <a:buNone/>
            </a:pPr>
            <a:r>
              <a:rPr lang="en" sz="1000"/>
              <a:t>Voss , A. (2014). </a:t>
            </a:r>
            <a:r>
              <a:rPr lang="en" sz="1000" i="1"/>
              <a:t>The Sensory Side of Sleeping... Sleep Challenges. </a:t>
            </a:r>
            <a:r>
              <a:rPr lang="en" sz="1000"/>
              <a:t>A Sensory Life! http://asensorylife.com/sleep-challenges.html </a:t>
            </a:r>
            <a:endParaRPr sz="1000"/>
          </a:p>
          <a:p>
            <a:pPr marL="457200" lvl="0" indent="0" algn="l" rtl="0">
              <a:spcBef>
                <a:spcPts val="0"/>
              </a:spcBef>
              <a:spcAft>
                <a:spcPts val="0"/>
              </a:spcAft>
              <a:buNone/>
            </a:pPr>
            <a:endParaRPr sz="1000"/>
          </a:p>
          <a:p>
            <a:pPr marL="0" lvl="0" indent="0" algn="l" rtl="0">
              <a:spcBef>
                <a:spcPts val="0"/>
              </a:spcBef>
              <a:spcAft>
                <a:spcPts val="0"/>
              </a:spcAft>
              <a:buNone/>
            </a:pPr>
            <a:r>
              <a:rPr lang="en" sz="1000"/>
              <a:t>Warner, E., Koomar, J., Lary, B., &amp; Cook, A. (2013). Can the Body Change the Score? Application of Sensory Modulation Principles in the Treatment </a:t>
            </a:r>
            <a:endParaRPr sz="1000"/>
          </a:p>
          <a:p>
            <a:pPr marL="457200" lvl="0" indent="0" algn="l" rtl="0">
              <a:spcBef>
                <a:spcPts val="0"/>
              </a:spcBef>
              <a:spcAft>
                <a:spcPts val="0"/>
              </a:spcAft>
              <a:buNone/>
            </a:pPr>
            <a:r>
              <a:rPr lang="en" sz="1000"/>
              <a:t>of Traumatized Adolescents in Residential Settings. </a:t>
            </a:r>
            <a:r>
              <a:rPr lang="en" sz="1000" i="1"/>
              <a:t>Journal of Family Violence, 28</a:t>
            </a:r>
            <a:r>
              <a:rPr lang="en" sz="1000"/>
              <a:t>(7), 729–738. https://doi.org/10.1007/s10896-013-9535-8</a:t>
            </a:r>
            <a:endParaRPr sz="1000"/>
          </a:p>
          <a:p>
            <a:pPr marL="457200" lvl="0" indent="0" algn="l" rtl="0">
              <a:spcBef>
                <a:spcPts val="0"/>
              </a:spcBef>
              <a:spcAft>
                <a:spcPts val="0"/>
              </a:spcAft>
              <a:buNone/>
            </a:pPr>
            <a:endParaRPr sz="1000"/>
          </a:p>
          <a:p>
            <a:pPr marL="0" lvl="0" indent="0" algn="l" rtl="0">
              <a:spcBef>
                <a:spcPts val="0"/>
              </a:spcBef>
              <a:spcAft>
                <a:spcPts val="0"/>
              </a:spcAft>
              <a:buNone/>
            </a:pPr>
            <a:r>
              <a:rPr lang="en" sz="1000"/>
              <a:t>Zisopoulou, T., &amp; Varvogli, L. (2023). Stress Management Methods in Children and Adolescents: Past, Present, and Future. </a:t>
            </a:r>
            <a:r>
              <a:rPr lang="en" sz="1000" i="1"/>
              <a:t>Hormone Research in</a:t>
            </a:r>
            <a:endParaRPr sz="1000" i="1"/>
          </a:p>
          <a:p>
            <a:pPr marL="457200" lvl="0" indent="0" algn="l" rtl="0">
              <a:spcBef>
                <a:spcPts val="0"/>
              </a:spcBef>
              <a:spcAft>
                <a:spcPts val="0"/>
              </a:spcAft>
              <a:buNone/>
            </a:pPr>
            <a:r>
              <a:rPr lang="en" sz="1000" i="1"/>
              <a:t> Paediatrics, 96</a:t>
            </a:r>
            <a:r>
              <a:rPr lang="en" sz="1000"/>
              <a:t>(1), 97–107. https://doi.org/10.1159/000526946</a:t>
            </a:r>
            <a:endParaRPr sz="1000"/>
          </a:p>
          <a:p>
            <a:pPr marL="457200" lvl="0" indent="0" algn="l" rtl="0">
              <a:spcBef>
                <a:spcPts val="0"/>
              </a:spcBef>
              <a:spcAft>
                <a:spcPts val="0"/>
              </a:spcAft>
              <a:buNone/>
            </a:pPr>
            <a:endParaRPr sz="1200"/>
          </a:p>
        </p:txBody>
      </p:sp>
      <p:sp>
        <p:nvSpPr>
          <p:cNvPr id="614" name="Google Shape;614;p66"/>
          <p:cNvSpPr txBox="1">
            <a:spLocks noGrp="1"/>
          </p:cNvSpPr>
          <p:nvPr>
            <p:ph type="title"/>
          </p:nvPr>
        </p:nvSpPr>
        <p:spPr>
          <a:xfrm>
            <a:off x="3117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Sources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7"/>
          <p:cNvSpPr/>
          <p:nvPr/>
        </p:nvSpPr>
        <p:spPr>
          <a:xfrm>
            <a:off x="3905250" y="712200"/>
            <a:ext cx="13335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7"/>
          <p:cNvSpPr txBox="1">
            <a:spLocks noGrp="1"/>
          </p:cNvSpPr>
          <p:nvPr>
            <p:ph type="body" idx="1"/>
          </p:nvPr>
        </p:nvSpPr>
        <p:spPr>
          <a:xfrm>
            <a:off x="278250" y="1279875"/>
            <a:ext cx="8587500" cy="3080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Fira Sans Condensed"/>
              <a:buChar char="●"/>
            </a:pPr>
            <a:r>
              <a:rPr lang="en" sz="1700" u="sng">
                <a:solidFill>
                  <a:schemeClr val="hlink"/>
                </a:solidFill>
                <a:latin typeface="Fira Sans Condensed"/>
                <a:ea typeface="Fira Sans Condensed"/>
                <a:cs typeface="Fira Sans Condensed"/>
                <a:sym typeface="Fira Sans Condensed"/>
                <a:hlinkClick r:id="rId3"/>
              </a:rPr>
              <a:t>Guided Imagery Audios </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u="sng">
                <a:solidFill>
                  <a:schemeClr val="hlink"/>
                </a:solidFill>
                <a:latin typeface="Fira Sans Condensed"/>
                <a:ea typeface="Fira Sans Condensed"/>
                <a:cs typeface="Fira Sans Condensed"/>
                <a:sym typeface="Fira Sans Condensed"/>
                <a:hlinkClick r:id="rId4"/>
              </a:rPr>
              <a:t>Sample Script For Autogenic Training </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u="sng">
                <a:solidFill>
                  <a:schemeClr val="hlink"/>
                </a:solidFill>
                <a:latin typeface="Fira Sans Condensed"/>
                <a:ea typeface="Fira Sans Condensed"/>
                <a:cs typeface="Fira Sans Condensed"/>
                <a:sym typeface="Fira Sans Condensed"/>
                <a:hlinkClick r:id="rId5"/>
              </a:rPr>
              <a:t>Breathing Exercises</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u="sng">
                <a:solidFill>
                  <a:schemeClr val="hlink"/>
                </a:solidFill>
                <a:latin typeface="Fira Sans Condensed"/>
                <a:ea typeface="Fira Sans Condensed"/>
                <a:cs typeface="Fira Sans Condensed"/>
                <a:sym typeface="Fira Sans Condensed"/>
                <a:hlinkClick r:id="rId6"/>
              </a:rPr>
              <a:t>Yoga Poses For Kids </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u="sng">
                <a:solidFill>
                  <a:schemeClr val="hlink"/>
                </a:solidFill>
                <a:latin typeface="Fira Sans Condensed"/>
                <a:ea typeface="Fira Sans Condensed"/>
                <a:cs typeface="Fira Sans Condensed"/>
                <a:sym typeface="Fira Sans Condensed"/>
                <a:hlinkClick r:id="rId7"/>
              </a:rPr>
              <a:t>Yoga Book </a:t>
            </a:r>
            <a:endParaRPr sz="1700">
              <a:latin typeface="Fira Sans Condensed"/>
              <a:ea typeface="Fira Sans Condensed"/>
              <a:cs typeface="Fira Sans Condensed"/>
              <a:sym typeface="Fira Sans Condensed"/>
            </a:endParaRPr>
          </a:p>
          <a:p>
            <a:pPr marL="457200" lvl="0" indent="-336550" algn="l" rtl="0">
              <a:spcBef>
                <a:spcPts val="0"/>
              </a:spcBef>
              <a:spcAft>
                <a:spcPts val="0"/>
              </a:spcAft>
              <a:buSzPts val="1700"/>
              <a:buFont typeface="Fira Sans Condensed"/>
              <a:buChar char="●"/>
            </a:pPr>
            <a:r>
              <a:rPr lang="en" sz="1700" u="sng">
                <a:solidFill>
                  <a:schemeClr val="hlink"/>
                </a:solidFill>
                <a:latin typeface="Fira Sans Condensed"/>
                <a:ea typeface="Fira Sans Condensed"/>
                <a:cs typeface="Fira Sans Condensed"/>
                <a:sym typeface="Fira Sans Condensed"/>
                <a:hlinkClick r:id="rId8"/>
              </a:rPr>
              <a:t>A.G.I.L.E. Approach Handout</a:t>
            </a:r>
            <a:r>
              <a:rPr lang="en" sz="1700">
                <a:latin typeface="Fira Sans Condensed"/>
                <a:ea typeface="Fira Sans Condensed"/>
                <a:cs typeface="Fira Sans Condensed"/>
                <a:sym typeface="Fira Sans Condensed"/>
              </a:rPr>
              <a:t> </a:t>
            </a:r>
            <a:endParaRPr sz="1700">
              <a:latin typeface="Fira Sans Condensed"/>
              <a:ea typeface="Fira Sans Condensed"/>
              <a:cs typeface="Fira Sans Condensed"/>
              <a:sym typeface="Fira Sans Condensed"/>
            </a:endParaRPr>
          </a:p>
          <a:p>
            <a:pPr marL="0" lvl="0" indent="0" algn="l" rtl="0">
              <a:spcBef>
                <a:spcPts val="1600"/>
              </a:spcBef>
              <a:spcAft>
                <a:spcPts val="1600"/>
              </a:spcAft>
              <a:buNone/>
            </a:pPr>
            <a:endParaRPr/>
          </a:p>
        </p:txBody>
      </p:sp>
      <p:sp>
        <p:nvSpPr>
          <p:cNvPr id="621" name="Google Shape;621;p67"/>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63636"/>
                </a:solidFill>
              </a:rPr>
              <a:t>Resources</a:t>
            </a:r>
            <a:endParaRPr>
              <a:solidFill>
                <a:srgbClr val="36363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p:nvPr/>
        </p:nvSpPr>
        <p:spPr>
          <a:xfrm>
            <a:off x="700100" y="1375350"/>
            <a:ext cx="19608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txBox="1">
            <a:spLocks noGrp="1"/>
          </p:cNvSpPr>
          <p:nvPr>
            <p:ph type="title"/>
          </p:nvPr>
        </p:nvSpPr>
        <p:spPr>
          <a:xfrm>
            <a:off x="595975" y="724650"/>
            <a:ext cx="6392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Basic Senses</a:t>
            </a:r>
            <a:endParaRPr/>
          </a:p>
        </p:txBody>
      </p:sp>
      <p:sp>
        <p:nvSpPr>
          <p:cNvPr id="215" name="Google Shape;215;p32"/>
          <p:cNvSpPr txBox="1">
            <a:spLocks noGrp="1"/>
          </p:cNvSpPr>
          <p:nvPr>
            <p:ph type="body" idx="1"/>
          </p:nvPr>
        </p:nvSpPr>
        <p:spPr>
          <a:xfrm>
            <a:off x="595975" y="1792575"/>
            <a:ext cx="2808000" cy="2511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Visual </a:t>
            </a:r>
            <a:endParaRPr>
              <a:latin typeface="Fira Sans Condensed"/>
              <a:ea typeface="Fira Sans Condensed"/>
              <a:cs typeface="Fira Sans Condensed"/>
              <a:sym typeface="Fira Sans Condensed"/>
            </a:endParaRPr>
          </a:p>
          <a:p>
            <a:pPr marL="914400" lvl="1"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Sight </a:t>
            </a: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Auditory</a:t>
            </a:r>
            <a:endParaRPr>
              <a:latin typeface="Fira Sans Condensed"/>
              <a:ea typeface="Fira Sans Condensed"/>
              <a:cs typeface="Fira Sans Condensed"/>
              <a:sym typeface="Fira Sans Condensed"/>
            </a:endParaRPr>
          </a:p>
          <a:p>
            <a:pPr marL="914400" lvl="1"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Sound  </a:t>
            </a: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Olfactory</a:t>
            </a:r>
            <a:endParaRPr>
              <a:latin typeface="Fira Sans Condensed"/>
              <a:ea typeface="Fira Sans Condensed"/>
              <a:cs typeface="Fira Sans Condensed"/>
              <a:sym typeface="Fira Sans Condensed"/>
            </a:endParaRPr>
          </a:p>
          <a:p>
            <a:pPr marL="914400" lvl="1"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Smell </a:t>
            </a: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Gustatory </a:t>
            </a:r>
            <a:endParaRPr>
              <a:latin typeface="Fira Sans Condensed"/>
              <a:ea typeface="Fira Sans Condensed"/>
              <a:cs typeface="Fira Sans Condensed"/>
              <a:sym typeface="Fira Sans Condensed"/>
            </a:endParaRPr>
          </a:p>
          <a:p>
            <a:pPr marL="914400" lvl="1"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Taste </a:t>
            </a: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Tactile </a:t>
            </a:r>
            <a:endParaRPr>
              <a:latin typeface="Fira Sans Condensed"/>
              <a:ea typeface="Fira Sans Condensed"/>
              <a:cs typeface="Fira Sans Condensed"/>
              <a:sym typeface="Fira Sans Condensed"/>
            </a:endParaRPr>
          </a:p>
          <a:p>
            <a:pPr marL="914400" lvl="1"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Touch </a:t>
            </a:r>
            <a:endParaRPr>
              <a:latin typeface="Fira Sans Condensed"/>
              <a:ea typeface="Fira Sans Condensed"/>
              <a:cs typeface="Fira Sans Condensed"/>
              <a:sym typeface="Fira Sans Condensed"/>
            </a:endParaRPr>
          </a:p>
          <a:p>
            <a:pPr marL="0" lvl="0" indent="0" algn="l" rtl="0">
              <a:spcBef>
                <a:spcPts val="1600"/>
              </a:spcBef>
              <a:spcAft>
                <a:spcPts val="1600"/>
              </a:spcAft>
              <a:buNone/>
            </a:pPr>
            <a:endParaRPr/>
          </a:p>
        </p:txBody>
      </p:sp>
      <p:pic>
        <p:nvPicPr>
          <p:cNvPr id="216" name="Google Shape;216;p32"/>
          <p:cNvPicPr preferRelativeResize="0"/>
          <p:nvPr/>
        </p:nvPicPr>
        <p:blipFill>
          <a:blip r:embed="rId3">
            <a:alphaModFix/>
          </a:blip>
          <a:stretch>
            <a:fillRect/>
          </a:stretch>
        </p:blipFill>
        <p:spPr>
          <a:xfrm>
            <a:off x="3403975" y="1575863"/>
            <a:ext cx="2727713" cy="2727713"/>
          </a:xfrm>
          <a:prstGeom prst="rect">
            <a:avLst/>
          </a:prstGeom>
          <a:noFill/>
          <a:ln>
            <a:noFill/>
          </a:ln>
        </p:spPr>
      </p:pic>
      <p:sp>
        <p:nvSpPr>
          <p:cNvPr id="217" name="Google Shape;217;p32"/>
          <p:cNvSpPr txBox="1"/>
          <p:nvPr/>
        </p:nvSpPr>
        <p:spPr>
          <a:xfrm>
            <a:off x="6918575" y="1147450"/>
            <a:ext cx="1716900" cy="388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Fira Sans Condensed"/>
                <a:ea typeface="Fira Sans Condensed"/>
                <a:cs typeface="Fira Sans Condensed"/>
                <a:sym typeface="Fira Sans Condensed"/>
              </a:rPr>
              <a:t>These senses make up our perception of the world around us. </a:t>
            </a:r>
            <a:endParaRPr sz="1800">
              <a:solidFill>
                <a:schemeClr val="dk2"/>
              </a:solidFill>
              <a:latin typeface="Fira Sans Condensed"/>
              <a:ea typeface="Fira Sans Condensed"/>
              <a:cs typeface="Fira Sans Condensed"/>
              <a:sym typeface="Fira Sans Condensed"/>
            </a:endParaRPr>
          </a:p>
          <a:p>
            <a:pPr marL="0" lvl="0" indent="0" algn="ctr" rtl="0">
              <a:spcBef>
                <a:spcPts val="0"/>
              </a:spcBef>
              <a:spcAft>
                <a:spcPts val="0"/>
              </a:spcAft>
              <a:buNone/>
            </a:pPr>
            <a:endParaRPr sz="1800">
              <a:solidFill>
                <a:schemeClr val="dk2"/>
              </a:solidFill>
              <a:latin typeface="Fira Sans Condensed"/>
              <a:ea typeface="Fira Sans Condensed"/>
              <a:cs typeface="Fira Sans Condensed"/>
              <a:sym typeface="Fira Sans Condensed"/>
            </a:endParaRPr>
          </a:p>
          <a:p>
            <a:pPr marL="0" lvl="0" indent="0" algn="ctr" rtl="0">
              <a:spcBef>
                <a:spcPts val="0"/>
              </a:spcBef>
              <a:spcAft>
                <a:spcPts val="0"/>
              </a:spcAft>
              <a:buNone/>
            </a:pPr>
            <a:r>
              <a:rPr lang="en" sz="1800">
                <a:solidFill>
                  <a:schemeClr val="dk2"/>
                </a:solidFill>
                <a:latin typeface="Fira Sans Condensed"/>
                <a:ea typeface="Fira Sans Condensed"/>
                <a:cs typeface="Fira Sans Condensed"/>
                <a:sym typeface="Fira Sans Condensed"/>
              </a:rPr>
              <a:t>Would you be surprised that these senses do not paint a full picture?  </a:t>
            </a:r>
            <a:endParaRPr sz="1800">
              <a:solidFill>
                <a:schemeClr val="dk2"/>
              </a:solidFill>
              <a:latin typeface="Fira Sans Condensed"/>
              <a:ea typeface="Fira Sans Condensed"/>
              <a:cs typeface="Fira Sans Condensed"/>
              <a:sym typeface="Fira Sans Condense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68"/>
          <p:cNvSpPr txBox="1">
            <a:spLocks noGrp="1"/>
          </p:cNvSpPr>
          <p:nvPr>
            <p:ph type="subTitle" idx="1"/>
          </p:nvPr>
        </p:nvSpPr>
        <p:spPr>
          <a:xfrm>
            <a:off x="782675" y="1411975"/>
            <a:ext cx="3464100" cy="14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7" name="Google Shape;627;p68"/>
          <p:cNvSpPr txBox="1">
            <a:spLocks noGrp="1"/>
          </p:cNvSpPr>
          <p:nvPr>
            <p:ph type="title"/>
          </p:nvPr>
        </p:nvSpPr>
        <p:spPr>
          <a:xfrm>
            <a:off x="782675" y="763800"/>
            <a:ext cx="57411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a:t>
            </a:r>
            <a:endParaRPr/>
          </a:p>
        </p:txBody>
      </p:sp>
      <p:pic>
        <p:nvPicPr>
          <p:cNvPr id="628" name="Google Shape;628;p68"/>
          <p:cNvPicPr preferRelativeResize="0"/>
          <p:nvPr/>
        </p:nvPicPr>
        <p:blipFill>
          <a:blip r:embed="rId3">
            <a:alphaModFix/>
          </a:blip>
          <a:stretch>
            <a:fillRect/>
          </a:stretch>
        </p:blipFill>
        <p:spPr>
          <a:xfrm>
            <a:off x="5604400" y="1231175"/>
            <a:ext cx="2438400" cy="2438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929025" y="4318525"/>
            <a:ext cx="6133500" cy="456900"/>
          </a:xfrm>
          <a:prstGeom prst="rect">
            <a:avLst/>
          </a:prstGeom>
        </p:spPr>
        <p:txBody>
          <a:bodyPr spcFirstLastPara="1" wrap="square" lIns="91425" tIns="91425" rIns="91425" bIns="91425" anchor="b" anchorCtr="0">
            <a:noAutofit/>
          </a:bodyPr>
          <a:lstStyle/>
          <a:p>
            <a:pPr marL="457200" lvl="0" indent="-330200" algn="l" rtl="0">
              <a:spcBef>
                <a:spcPts val="0"/>
              </a:spcBef>
              <a:spcAft>
                <a:spcPts val="0"/>
              </a:spcAft>
              <a:buSzPts val="1600"/>
              <a:buChar char="●"/>
            </a:pPr>
            <a:r>
              <a:rPr lang="en"/>
              <a:t>Proprioceptive System</a:t>
            </a:r>
            <a:endParaRPr/>
          </a:p>
          <a:p>
            <a:pPr marL="914400" lvl="1"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There are receptors in the skin and muscles but also ligaments, connective tissues, joints, and tendons. When those receptors stretch, it lets us know the position of our body parts. </a:t>
            </a: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Char char="●"/>
            </a:pPr>
            <a:r>
              <a:rPr lang="en"/>
              <a:t>Vestibular System</a:t>
            </a:r>
            <a:endParaRPr/>
          </a:p>
          <a:p>
            <a:pPr marL="914400" lvl="1" indent="-330200" algn="l" rtl="0">
              <a:spcBef>
                <a:spcPts val="0"/>
              </a:spcBef>
              <a:spcAft>
                <a:spcPts val="0"/>
              </a:spcAft>
              <a:buSzPts val="1600"/>
              <a:buFont typeface="Fira Sans Condensed"/>
              <a:buChar char="○"/>
            </a:pPr>
            <a:r>
              <a:rPr lang="en">
                <a:latin typeface="Fira Sans Condensed"/>
                <a:ea typeface="Fira Sans Condensed"/>
                <a:cs typeface="Fira Sans Condensed"/>
                <a:sym typeface="Fira Sans Condensed"/>
              </a:rPr>
              <a:t>The hair cells in our inner ear work almost like a carpenter's level. They note every positional change and head movement. This system tells us where our heads and body are in space. </a:t>
            </a:r>
            <a:endParaRPr>
              <a:latin typeface="Fira Sans Condensed"/>
              <a:ea typeface="Fira Sans Condensed"/>
              <a:cs typeface="Fira Sans Condensed"/>
              <a:sym typeface="Fira Sans Condensed"/>
            </a:endParaRPr>
          </a:p>
          <a:p>
            <a:pPr marL="457200" lvl="0" indent="-330200" algn="l" rtl="0">
              <a:spcBef>
                <a:spcPts val="0"/>
              </a:spcBef>
              <a:spcAft>
                <a:spcPts val="0"/>
              </a:spcAft>
              <a:buSzPts val="1600"/>
              <a:buChar char="●"/>
            </a:pPr>
            <a:r>
              <a:rPr lang="en"/>
              <a:t>Interoceptive System	</a:t>
            </a:r>
            <a:endParaRPr/>
          </a:p>
          <a:p>
            <a:pPr marL="914400" lvl="1" indent="-330200" algn="l" rtl="0">
              <a:spcBef>
                <a:spcPts val="0"/>
              </a:spcBef>
              <a:spcAft>
                <a:spcPts val="0"/>
              </a:spcAft>
              <a:buSzPts val="1600"/>
              <a:buChar char="○"/>
            </a:pPr>
            <a:r>
              <a:rPr lang="en">
                <a:latin typeface="Fira Sans Condensed"/>
                <a:ea typeface="Fira Sans Condensed"/>
                <a:cs typeface="Fira Sans Condensed"/>
                <a:sym typeface="Fira Sans Condensed"/>
              </a:rPr>
              <a:t>Interceptors are sensors in the body that give us a sense of what our internal organs are feeling.  </a:t>
            </a:r>
            <a:r>
              <a:rPr lang="en"/>
              <a:t>  </a:t>
            </a:r>
            <a:endParaRPr/>
          </a:p>
          <a:p>
            <a:pPr marL="457200" lvl="0" indent="0" algn="l" rtl="0">
              <a:spcBef>
                <a:spcPts val="0"/>
              </a:spcBef>
              <a:spcAft>
                <a:spcPts val="0"/>
              </a:spcAft>
              <a:buNone/>
            </a:pPr>
            <a:endParaRPr/>
          </a:p>
        </p:txBody>
      </p:sp>
      <p:sp>
        <p:nvSpPr>
          <p:cNvPr id="223" name="Google Shape;223;p33"/>
          <p:cNvSpPr txBox="1">
            <a:spLocks noGrp="1"/>
          </p:cNvSpPr>
          <p:nvPr>
            <p:ph type="subTitle" idx="1"/>
          </p:nvPr>
        </p:nvSpPr>
        <p:spPr>
          <a:xfrm>
            <a:off x="2636850" y="193075"/>
            <a:ext cx="4887900" cy="85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Fira Sans Condensed"/>
                <a:ea typeface="Fira Sans Condensed"/>
                <a:cs typeface="Fira Sans Condensed"/>
                <a:sym typeface="Fira Sans Condensed"/>
              </a:rPr>
              <a:t>The 3 Additional Senses </a:t>
            </a:r>
            <a:endParaRPr b="1">
              <a:latin typeface="Fira Sans Condensed"/>
              <a:ea typeface="Fira Sans Condensed"/>
              <a:cs typeface="Fira Sans Condensed"/>
              <a:sym typeface="Fira Sans Condensed"/>
            </a:endParaRPr>
          </a:p>
        </p:txBody>
      </p:sp>
      <p:pic>
        <p:nvPicPr>
          <p:cNvPr id="224" name="Google Shape;224;p33"/>
          <p:cNvPicPr preferRelativeResize="0"/>
          <p:nvPr/>
        </p:nvPicPr>
        <p:blipFill>
          <a:blip r:embed="rId3">
            <a:alphaModFix/>
          </a:blip>
          <a:stretch>
            <a:fillRect/>
          </a:stretch>
        </p:blipFill>
        <p:spPr>
          <a:xfrm>
            <a:off x="7155475" y="1006225"/>
            <a:ext cx="1080775" cy="1171300"/>
          </a:xfrm>
          <a:prstGeom prst="rect">
            <a:avLst/>
          </a:prstGeom>
          <a:noFill/>
          <a:ln>
            <a:noFill/>
          </a:ln>
        </p:spPr>
      </p:pic>
      <p:pic>
        <p:nvPicPr>
          <p:cNvPr id="225" name="Google Shape;225;p33"/>
          <p:cNvPicPr preferRelativeResize="0"/>
          <p:nvPr/>
        </p:nvPicPr>
        <p:blipFill>
          <a:blip r:embed="rId4">
            <a:alphaModFix/>
          </a:blip>
          <a:stretch>
            <a:fillRect/>
          </a:stretch>
        </p:blipFill>
        <p:spPr>
          <a:xfrm>
            <a:off x="7086263" y="2515600"/>
            <a:ext cx="1219200" cy="1171300"/>
          </a:xfrm>
          <a:prstGeom prst="rect">
            <a:avLst/>
          </a:prstGeom>
          <a:noFill/>
          <a:ln>
            <a:noFill/>
          </a:ln>
        </p:spPr>
      </p:pic>
      <p:pic>
        <p:nvPicPr>
          <p:cNvPr id="226" name="Google Shape;226;p33"/>
          <p:cNvPicPr preferRelativeResize="0"/>
          <p:nvPr/>
        </p:nvPicPr>
        <p:blipFill>
          <a:blip r:embed="rId5">
            <a:alphaModFix/>
          </a:blip>
          <a:stretch>
            <a:fillRect/>
          </a:stretch>
        </p:blipFill>
        <p:spPr>
          <a:xfrm>
            <a:off x="7062525" y="3934450"/>
            <a:ext cx="1080775" cy="1134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p:nvPr/>
        </p:nvSpPr>
        <p:spPr>
          <a:xfrm>
            <a:off x="3362500" y="712200"/>
            <a:ext cx="24222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4"/>
          <p:cNvSpPr txBox="1">
            <a:spLocks noGrp="1"/>
          </p:cNvSpPr>
          <p:nvPr>
            <p:ph type="title" idx="2"/>
          </p:nvPr>
        </p:nvSpPr>
        <p:spPr>
          <a:xfrm>
            <a:off x="3133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Regulation vs Dysregulation ? </a:t>
            </a:r>
            <a:endParaRPr/>
          </a:p>
        </p:txBody>
      </p:sp>
      <p:sp>
        <p:nvSpPr>
          <p:cNvPr id="233" name="Google Shape;233;p34"/>
          <p:cNvSpPr txBox="1">
            <a:spLocks noGrp="1"/>
          </p:cNvSpPr>
          <p:nvPr>
            <p:ph type="title"/>
          </p:nvPr>
        </p:nvSpPr>
        <p:spPr>
          <a:xfrm>
            <a:off x="762541" y="1404600"/>
            <a:ext cx="2351700" cy="45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Self Regulation</a:t>
            </a:r>
            <a:endParaRPr/>
          </a:p>
        </p:txBody>
      </p:sp>
      <p:sp>
        <p:nvSpPr>
          <p:cNvPr id="234" name="Google Shape;234;p34"/>
          <p:cNvSpPr txBox="1">
            <a:spLocks noGrp="1"/>
          </p:cNvSpPr>
          <p:nvPr>
            <p:ph type="subTitle" idx="1"/>
          </p:nvPr>
        </p:nvSpPr>
        <p:spPr>
          <a:xfrm>
            <a:off x="1361800" y="1756025"/>
            <a:ext cx="3250200" cy="8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Fira Sans Condensed"/>
                <a:ea typeface="Fira Sans Condensed"/>
                <a:cs typeface="Fira Sans Condensed"/>
                <a:sym typeface="Fira Sans Condensed"/>
              </a:rPr>
              <a:t>It is the ability to control the way we act and feel. It is the ability to attend what is going on around you. It is also the skill to then take action from that information and return to a state of balance. </a:t>
            </a:r>
            <a:endParaRPr sz="1500">
              <a:latin typeface="Fira Sans Condensed"/>
              <a:ea typeface="Fira Sans Condensed"/>
              <a:cs typeface="Fira Sans Condensed"/>
              <a:sym typeface="Fira Sans Condensed"/>
            </a:endParaRPr>
          </a:p>
        </p:txBody>
      </p:sp>
      <p:sp>
        <p:nvSpPr>
          <p:cNvPr id="235" name="Google Shape;235;p34"/>
          <p:cNvSpPr txBox="1">
            <a:spLocks noGrp="1"/>
          </p:cNvSpPr>
          <p:nvPr>
            <p:ph type="title" idx="3"/>
          </p:nvPr>
        </p:nvSpPr>
        <p:spPr>
          <a:xfrm>
            <a:off x="701585" y="3270000"/>
            <a:ext cx="2351700" cy="45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Dysregulation </a:t>
            </a:r>
            <a:endParaRPr/>
          </a:p>
        </p:txBody>
      </p:sp>
      <p:sp>
        <p:nvSpPr>
          <p:cNvPr id="236" name="Google Shape;236;p34"/>
          <p:cNvSpPr txBox="1">
            <a:spLocks noGrp="1"/>
          </p:cNvSpPr>
          <p:nvPr>
            <p:ph type="subTitle" idx="4"/>
          </p:nvPr>
        </p:nvSpPr>
        <p:spPr>
          <a:xfrm>
            <a:off x="1361800" y="3678125"/>
            <a:ext cx="3080100" cy="8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Fira Sans Condensed"/>
                <a:ea typeface="Fira Sans Condensed"/>
                <a:cs typeface="Fira Sans Condensed"/>
                <a:sym typeface="Fira Sans Condensed"/>
              </a:rPr>
              <a:t>This is experiencing sensations but being unable to return to equilibrium. </a:t>
            </a:r>
            <a:endParaRPr>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endParaRPr>
              <a:latin typeface="Fira Sans Condensed"/>
              <a:ea typeface="Fira Sans Condensed"/>
              <a:cs typeface="Fira Sans Condensed"/>
              <a:sym typeface="Fira Sans Condensed"/>
            </a:endParaRPr>
          </a:p>
          <a:p>
            <a:pPr marL="0" lvl="0" indent="0" algn="l" rtl="0">
              <a:spcBef>
                <a:spcPts val="0"/>
              </a:spcBef>
              <a:spcAft>
                <a:spcPts val="0"/>
              </a:spcAft>
              <a:buNone/>
            </a:pPr>
            <a:endParaRPr>
              <a:latin typeface="Fira Sans Condensed"/>
              <a:ea typeface="Fira Sans Condensed"/>
              <a:cs typeface="Fira Sans Condensed"/>
              <a:sym typeface="Fira Sans Condensed"/>
            </a:endParaRPr>
          </a:p>
        </p:txBody>
      </p:sp>
      <p:sp>
        <p:nvSpPr>
          <p:cNvPr id="237" name="Google Shape;237;p34"/>
          <p:cNvSpPr/>
          <p:nvPr/>
        </p:nvSpPr>
        <p:spPr>
          <a:xfrm>
            <a:off x="4754100" y="1527963"/>
            <a:ext cx="1914000" cy="143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 name="Google Shape;238;p34"/>
          <p:cNvPicPr preferRelativeResize="0"/>
          <p:nvPr/>
        </p:nvPicPr>
        <p:blipFill>
          <a:blip r:embed="rId3">
            <a:alphaModFix/>
          </a:blip>
          <a:stretch>
            <a:fillRect/>
          </a:stretch>
        </p:blipFill>
        <p:spPr>
          <a:xfrm>
            <a:off x="5051550" y="3462725"/>
            <a:ext cx="1319075" cy="1231175"/>
          </a:xfrm>
          <a:prstGeom prst="rect">
            <a:avLst/>
          </a:prstGeom>
          <a:noFill/>
          <a:ln>
            <a:noFill/>
          </a:ln>
        </p:spPr>
      </p:pic>
      <p:sp>
        <p:nvSpPr>
          <p:cNvPr id="239" name="Google Shape;239;p34"/>
          <p:cNvSpPr/>
          <p:nvPr/>
        </p:nvSpPr>
        <p:spPr>
          <a:xfrm>
            <a:off x="4754088" y="3462725"/>
            <a:ext cx="1914000" cy="143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34"/>
          <p:cNvPicPr preferRelativeResize="0"/>
          <p:nvPr/>
        </p:nvPicPr>
        <p:blipFill>
          <a:blip r:embed="rId4">
            <a:alphaModFix/>
          </a:blip>
          <a:stretch>
            <a:fillRect/>
          </a:stretch>
        </p:blipFill>
        <p:spPr>
          <a:xfrm>
            <a:off x="5101500" y="1633575"/>
            <a:ext cx="1219200" cy="1219200"/>
          </a:xfrm>
          <a:prstGeom prst="rect">
            <a:avLst/>
          </a:prstGeom>
          <a:noFill/>
          <a:ln>
            <a:noFill/>
          </a:ln>
        </p:spPr>
      </p:pic>
      <p:pic>
        <p:nvPicPr>
          <p:cNvPr id="241" name="Google Shape;241;p34"/>
          <p:cNvPicPr preferRelativeResize="0"/>
          <p:nvPr/>
        </p:nvPicPr>
        <p:blipFill>
          <a:blip r:embed="rId5">
            <a:alphaModFix/>
          </a:blip>
          <a:stretch>
            <a:fillRect/>
          </a:stretch>
        </p:blipFill>
        <p:spPr>
          <a:xfrm>
            <a:off x="5101500" y="3568325"/>
            <a:ext cx="1219200" cy="121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p:nvPr/>
        </p:nvSpPr>
        <p:spPr>
          <a:xfrm>
            <a:off x="3362500" y="712200"/>
            <a:ext cx="2422200" cy="1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txBox="1">
            <a:spLocks noGrp="1"/>
          </p:cNvSpPr>
          <p:nvPr>
            <p:ph type="title" idx="2"/>
          </p:nvPr>
        </p:nvSpPr>
        <p:spPr>
          <a:xfrm>
            <a:off x="313300" y="244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Dysregulation? </a:t>
            </a:r>
            <a:endParaRPr/>
          </a:p>
        </p:txBody>
      </p:sp>
      <p:sp>
        <p:nvSpPr>
          <p:cNvPr id="248" name="Google Shape;248;p35"/>
          <p:cNvSpPr txBox="1">
            <a:spLocks noGrp="1"/>
          </p:cNvSpPr>
          <p:nvPr>
            <p:ph type="title"/>
          </p:nvPr>
        </p:nvSpPr>
        <p:spPr>
          <a:xfrm>
            <a:off x="1211666" y="1648450"/>
            <a:ext cx="2351700" cy="45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Modulation</a:t>
            </a:r>
            <a:endParaRPr/>
          </a:p>
        </p:txBody>
      </p:sp>
      <p:sp>
        <p:nvSpPr>
          <p:cNvPr id="249" name="Google Shape;249;p35"/>
          <p:cNvSpPr txBox="1">
            <a:spLocks noGrp="1"/>
          </p:cNvSpPr>
          <p:nvPr>
            <p:ph type="subTitle" idx="1"/>
          </p:nvPr>
        </p:nvSpPr>
        <p:spPr>
          <a:xfrm>
            <a:off x="955025" y="1771550"/>
            <a:ext cx="2865000" cy="8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r>
              <a:rPr lang="en" sz="1500">
                <a:latin typeface="Fira Sans Condensed"/>
                <a:ea typeface="Fira Sans Condensed"/>
                <a:cs typeface="Fira Sans Condensed"/>
                <a:sym typeface="Fira Sans Condensed"/>
              </a:rPr>
              <a:t>The ability to adjust the responses to the sensations.</a:t>
            </a:r>
            <a:endParaRPr sz="1500">
              <a:latin typeface="Fira Sans Condensed"/>
              <a:ea typeface="Fira Sans Condensed"/>
              <a:cs typeface="Fira Sans Condensed"/>
              <a:sym typeface="Fira Sans Condensed"/>
            </a:endParaRPr>
          </a:p>
          <a:p>
            <a:pPr marL="0" lvl="0" indent="0" algn="l" rtl="0">
              <a:spcBef>
                <a:spcPts val="0"/>
              </a:spcBef>
              <a:spcAft>
                <a:spcPts val="0"/>
              </a:spcAft>
              <a:buClr>
                <a:schemeClr val="dk1"/>
              </a:buClr>
              <a:buSzPts val="1100"/>
              <a:buFont typeface="Arial"/>
              <a:buNone/>
            </a:pPr>
            <a:endParaRPr sz="1500">
              <a:latin typeface="Fira Sans Condensed"/>
              <a:ea typeface="Fira Sans Condensed"/>
              <a:cs typeface="Fira Sans Condensed"/>
              <a:sym typeface="Fira Sans Condensed"/>
            </a:endParaRPr>
          </a:p>
          <a:p>
            <a:pPr marL="0" lvl="0" indent="0" algn="l" rtl="0">
              <a:spcBef>
                <a:spcPts val="0"/>
              </a:spcBef>
              <a:spcAft>
                <a:spcPts val="0"/>
              </a:spcAft>
              <a:buNone/>
            </a:pPr>
            <a:endParaRPr sz="1500">
              <a:latin typeface="Fira Sans Condensed"/>
              <a:ea typeface="Fira Sans Condensed"/>
              <a:cs typeface="Fira Sans Condensed"/>
              <a:sym typeface="Fira Sans Condensed"/>
            </a:endParaRPr>
          </a:p>
        </p:txBody>
      </p:sp>
      <p:sp>
        <p:nvSpPr>
          <p:cNvPr id="250" name="Google Shape;250;p35"/>
          <p:cNvSpPr txBox="1">
            <a:spLocks noGrp="1"/>
          </p:cNvSpPr>
          <p:nvPr>
            <p:ph type="title" idx="3"/>
          </p:nvPr>
        </p:nvSpPr>
        <p:spPr>
          <a:xfrm>
            <a:off x="1211685" y="3328750"/>
            <a:ext cx="2351700" cy="456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Over-Responsive </a:t>
            </a:r>
            <a:endParaRPr/>
          </a:p>
        </p:txBody>
      </p:sp>
      <p:sp>
        <p:nvSpPr>
          <p:cNvPr id="251" name="Google Shape;251;p35"/>
          <p:cNvSpPr txBox="1">
            <a:spLocks noGrp="1"/>
          </p:cNvSpPr>
          <p:nvPr>
            <p:ph type="subTitle" idx="4"/>
          </p:nvPr>
        </p:nvSpPr>
        <p:spPr>
          <a:xfrm>
            <a:off x="1211688" y="3739099"/>
            <a:ext cx="2351700" cy="8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ira Sans Condensed"/>
                <a:ea typeface="Fira Sans Condensed"/>
                <a:cs typeface="Fira Sans Condensed"/>
                <a:sym typeface="Fira Sans Condensed"/>
              </a:rPr>
              <a:t>The child is very sensitive to sensations in the environment. </a:t>
            </a:r>
            <a:endParaRPr>
              <a:latin typeface="Fira Sans Condensed"/>
              <a:ea typeface="Fira Sans Condensed"/>
              <a:cs typeface="Fira Sans Condensed"/>
              <a:sym typeface="Fira Sans Condensed"/>
            </a:endParaRPr>
          </a:p>
        </p:txBody>
      </p:sp>
      <p:sp>
        <p:nvSpPr>
          <p:cNvPr id="252" name="Google Shape;252;p35"/>
          <p:cNvSpPr txBox="1">
            <a:spLocks noGrp="1"/>
          </p:cNvSpPr>
          <p:nvPr>
            <p:ph type="subTitle" idx="6"/>
          </p:nvPr>
        </p:nvSpPr>
        <p:spPr>
          <a:xfrm>
            <a:off x="5580634" y="2058800"/>
            <a:ext cx="2351700" cy="8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ira Sans Condensed"/>
                <a:ea typeface="Fira Sans Condensed"/>
                <a:cs typeface="Fira Sans Condensed"/>
                <a:sym typeface="Fira Sans Condensed"/>
              </a:rPr>
              <a:t>The child requires a lot of stimulation to register stimulation.</a:t>
            </a:r>
            <a:endParaRPr>
              <a:latin typeface="Fira Sans Condensed"/>
              <a:ea typeface="Fira Sans Condensed"/>
              <a:cs typeface="Fira Sans Condensed"/>
              <a:sym typeface="Fira Sans Condensed"/>
            </a:endParaRPr>
          </a:p>
        </p:txBody>
      </p:sp>
      <p:sp>
        <p:nvSpPr>
          <p:cNvPr id="253" name="Google Shape;253;p35"/>
          <p:cNvSpPr txBox="1">
            <a:spLocks noGrp="1"/>
          </p:cNvSpPr>
          <p:nvPr>
            <p:ph type="title" idx="7"/>
          </p:nvPr>
        </p:nvSpPr>
        <p:spPr>
          <a:xfrm>
            <a:off x="5581834" y="1577075"/>
            <a:ext cx="2351700" cy="45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Under-Responsive </a:t>
            </a:r>
            <a:endParaRPr/>
          </a:p>
        </p:txBody>
      </p:sp>
      <p:sp>
        <p:nvSpPr>
          <p:cNvPr id="254" name="Google Shape;254;p35"/>
          <p:cNvSpPr txBox="1">
            <a:spLocks noGrp="1"/>
          </p:cNvSpPr>
          <p:nvPr>
            <p:ph type="subTitle" idx="8"/>
          </p:nvPr>
        </p:nvSpPr>
        <p:spPr>
          <a:xfrm>
            <a:off x="5580634" y="3739099"/>
            <a:ext cx="2351700" cy="8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Fira Sans Condensed"/>
                <a:ea typeface="Fira Sans Condensed"/>
                <a:cs typeface="Fira Sans Condensed"/>
                <a:sym typeface="Fira Sans Condensed"/>
              </a:rPr>
              <a:t>The child actively is looking for sensory experiences.</a:t>
            </a:r>
            <a:endParaRPr>
              <a:latin typeface="Fira Sans Condensed"/>
              <a:ea typeface="Fira Sans Condensed"/>
              <a:cs typeface="Fira Sans Condensed"/>
              <a:sym typeface="Fira Sans Condensed"/>
            </a:endParaRPr>
          </a:p>
        </p:txBody>
      </p:sp>
      <p:sp>
        <p:nvSpPr>
          <p:cNvPr id="255" name="Google Shape;255;p35"/>
          <p:cNvSpPr/>
          <p:nvPr/>
        </p:nvSpPr>
        <p:spPr>
          <a:xfrm>
            <a:off x="3707863" y="1722950"/>
            <a:ext cx="792600" cy="897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4644838" y="1722950"/>
            <a:ext cx="792600" cy="89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3706563" y="3526289"/>
            <a:ext cx="792600" cy="897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a:off x="4644838" y="3526289"/>
            <a:ext cx="792600" cy="897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txBox="1">
            <a:spLocks noGrp="1"/>
          </p:cNvSpPr>
          <p:nvPr>
            <p:ph type="title" idx="7"/>
          </p:nvPr>
        </p:nvSpPr>
        <p:spPr>
          <a:xfrm>
            <a:off x="5583134" y="3282200"/>
            <a:ext cx="2351700" cy="45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Sensory Seeker </a:t>
            </a:r>
            <a:endParaRPr/>
          </a:p>
        </p:txBody>
      </p:sp>
      <p:pic>
        <p:nvPicPr>
          <p:cNvPr id="260" name="Google Shape;260;p35"/>
          <p:cNvPicPr preferRelativeResize="0"/>
          <p:nvPr/>
        </p:nvPicPr>
        <p:blipFill>
          <a:blip r:embed="rId3">
            <a:alphaModFix/>
          </a:blip>
          <a:stretch>
            <a:fillRect/>
          </a:stretch>
        </p:blipFill>
        <p:spPr>
          <a:xfrm>
            <a:off x="3707813" y="1771550"/>
            <a:ext cx="792600" cy="800400"/>
          </a:xfrm>
          <a:prstGeom prst="rect">
            <a:avLst/>
          </a:prstGeom>
          <a:noFill/>
          <a:ln>
            <a:noFill/>
          </a:ln>
        </p:spPr>
      </p:pic>
      <p:pic>
        <p:nvPicPr>
          <p:cNvPr id="261" name="Google Shape;261;p35"/>
          <p:cNvPicPr preferRelativeResize="0"/>
          <p:nvPr/>
        </p:nvPicPr>
        <p:blipFill>
          <a:blip r:embed="rId4">
            <a:alphaModFix/>
          </a:blip>
          <a:stretch>
            <a:fillRect/>
          </a:stretch>
        </p:blipFill>
        <p:spPr>
          <a:xfrm>
            <a:off x="4682638" y="1771550"/>
            <a:ext cx="715775" cy="800400"/>
          </a:xfrm>
          <a:prstGeom prst="rect">
            <a:avLst/>
          </a:prstGeom>
          <a:noFill/>
          <a:ln>
            <a:noFill/>
          </a:ln>
        </p:spPr>
      </p:pic>
      <p:pic>
        <p:nvPicPr>
          <p:cNvPr id="262" name="Google Shape;262;p35"/>
          <p:cNvPicPr preferRelativeResize="0"/>
          <p:nvPr/>
        </p:nvPicPr>
        <p:blipFill>
          <a:blip r:embed="rId4">
            <a:alphaModFix/>
          </a:blip>
          <a:stretch>
            <a:fillRect/>
          </a:stretch>
        </p:blipFill>
        <p:spPr>
          <a:xfrm>
            <a:off x="4642350" y="3910842"/>
            <a:ext cx="408600" cy="456908"/>
          </a:xfrm>
          <a:prstGeom prst="rect">
            <a:avLst/>
          </a:prstGeom>
          <a:noFill/>
          <a:ln>
            <a:noFill/>
          </a:ln>
        </p:spPr>
      </p:pic>
      <p:pic>
        <p:nvPicPr>
          <p:cNvPr id="263" name="Google Shape;263;p35"/>
          <p:cNvPicPr preferRelativeResize="0"/>
          <p:nvPr/>
        </p:nvPicPr>
        <p:blipFill>
          <a:blip r:embed="rId4">
            <a:alphaModFix/>
          </a:blip>
          <a:stretch>
            <a:fillRect/>
          </a:stretch>
        </p:blipFill>
        <p:spPr>
          <a:xfrm>
            <a:off x="4979450" y="3526300"/>
            <a:ext cx="408593" cy="456900"/>
          </a:xfrm>
          <a:prstGeom prst="rect">
            <a:avLst/>
          </a:prstGeom>
          <a:noFill/>
          <a:ln>
            <a:noFill/>
          </a:ln>
        </p:spPr>
      </p:pic>
      <p:pic>
        <p:nvPicPr>
          <p:cNvPr id="264" name="Google Shape;264;p35"/>
          <p:cNvPicPr preferRelativeResize="0"/>
          <p:nvPr/>
        </p:nvPicPr>
        <p:blipFill>
          <a:blip r:embed="rId5">
            <a:alphaModFix/>
          </a:blip>
          <a:stretch>
            <a:fillRect/>
          </a:stretch>
        </p:blipFill>
        <p:spPr>
          <a:xfrm>
            <a:off x="3728563" y="3600800"/>
            <a:ext cx="748600" cy="74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p:nvPr/>
        </p:nvSpPr>
        <p:spPr>
          <a:xfrm>
            <a:off x="3226925" y="712200"/>
            <a:ext cx="26958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6"/>
          <p:cNvSpPr txBox="1">
            <a:spLocks noGrp="1"/>
          </p:cNvSpPr>
          <p:nvPr>
            <p:ph type="title" idx="6"/>
          </p:nvPr>
        </p:nvSpPr>
        <p:spPr>
          <a:xfrm>
            <a:off x="311700" y="273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Can Dysregulation Look Like?  </a:t>
            </a:r>
            <a:endParaRPr/>
          </a:p>
        </p:txBody>
      </p:sp>
      <p:sp>
        <p:nvSpPr>
          <p:cNvPr id="271" name="Google Shape;271;p36"/>
          <p:cNvSpPr/>
          <p:nvPr/>
        </p:nvSpPr>
        <p:spPr>
          <a:xfrm>
            <a:off x="3309075" y="3252300"/>
            <a:ext cx="2701200" cy="1188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6"/>
          <p:cNvSpPr/>
          <p:nvPr/>
        </p:nvSpPr>
        <p:spPr>
          <a:xfrm>
            <a:off x="4924550" y="1454975"/>
            <a:ext cx="2701200" cy="118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6"/>
          <p:cNvSpPr/>
          <p:nvPr/>
        </p:nvSpPr>
        <p:spPr>
          <a:xfrm>
            <a:off x="1518275" y="1442525"/>
            <a:ext cx="2701200" cy="1188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6"/>
          <p:cNvSpPr txBox="1">
            <a:spLocks noGrp="1"/>
          </p:cNvSpPr>
          <p:nvPr>
            <p:ph type="title"/>
          </p:nvPr>
        </p:nvSpPr>
        <p:spPr>
          <a:xfrm>
            <a:off x="1661528" y="1459675"/>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Example 1 </a:t>
            </a:r>
            <a:endParaRPr/>
          </a:p>
        </p:txBody>
      </p:sp>
      <p:sp>
        <p:nvSpPr>
          <p:cNvPr id="275" name="Google Shape;275;p36"/>
          <p:cNvSpPr txBox="1">
            <a:spLocks noGrp="1"/>
          </p:cNvSpPr>
          <p:nvPr>
            <p:ph type="subTitle" idx="1"/>
          </p:nvPr>
        </p:nvSpPr>
        <p:spPr>
          <a:xfrm>
            <a:off x="1848726" y="1759900"/>
            <a:ext cx="20403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Craves fast movement and is constantly fidgeting </a:t>
            </a:r>
            <a:endParaRPr>
              <a:latin typeface="Fira Sans Condensed"/>
              <a:ea typeface="Fira Sans Condensed"/>
              <a:cs typeface="Fira Sans Condensed"/>
              <a:sym typeface="Fira Sans Condensed"/>
            </a:endParaRPr>
          </a:p>
        </p:txBody>
      </p:sp>
      <p:sp>
        <p:nvSpPr>
          <p:cNvPr id="276" name="Google Shape;276;p36"/>
          <p:cNvSpPr txBox="1">
            <a:spLocks noGrp="1"/>
          </p:cNvSpPr>
          <p:nvPr>
            <p:ph type="title" idx="2"/>
          </p:nvPr>
        </p:nvSpPr>
        <p:spPr>
          <a:xfrm>
            <a:off x="5067803" y="1459675"/>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Example 2 </a:t>
            </a:r>
            <a:endParaRPr/>
          </a:p>
        </p:txBody>
      </p:sp>
      <p:sp>
        <p:nvSpPr>
          <p:cNvPr id="277" name="Google Shape;277;p36"/>
          <p:cNvSpPr txBox="1">
            <a:spLocks noGrp="1"/>
          </p:cNvSpPr>
          <p:nvPr>
            <p:ph type="subTitle" idx="3"/>
          </p:nvPr>
        </p:nvSpPr>
        <p:spPr>
          <a:xfrm>
            <a:off x="5209251" y="1799675"/>
            <a:ext cx="21318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Avoiding any touch from others or wearing certain clothes </a:t>
            </a:r>
            <a:endParaRPr>
              <a:latin typeface="Fira Sans Condensed"/>
              <a:ea typeface="Fira Sans Condensed"/>
              <a:cs typeface="Fira Sans Condensed"/>
              <a:sym typeface="Fira Sans Condensed"/>
            </a:endParaRPr>
          </a:p>
        </p:txBody>
      </p:sp>
      <p:sp>
        <p:nvSpPr>
          <p:cNvPr id="278" name="Google Shape;278;p36"/>
          <p:cNvSpPr txBox="1">
            <a:spLocks noGrp="1"/>
          </p:cNvSpPr>
          <p:nvPr>
            <p:ph type="title" idx="4"/>
          </p:nvPr>
        </p:nvSpPr>
        <p:spPr>
          <a:xfrm>
            <a:off x="3452313" y="3227400"/>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Example 4</a:t>
            </a:r>
            <a:endParaRPr/>
          </a:p>
        </p:txBody>
      </p:sp>
      <p:sp>
        <p:nvSpPr>
          <p:cNvPr id="279" name="Google Shape;279;p36"/>
          <p:cNvSpPr txBox="1">
            <a:spLocks noGrp="1"/>
          </p:cNvSpPr>
          <p:nvPr>
            <p:ph type="subTitle" idx="5"/>
          </p:nvPr>
        </p:nvSpPr>
        <p:spPr>
          <a:xfrm>
            <a:off x="3690825" y="3542550"/>
            <a:ext cx="19377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Covering eyes, avoiding eye contact, very sensitive to bright light</a:t>
            </a:r>
            <a:endParaRPr>
              <a:latin typeface="Fira Sans Condensed"/>
              <a:ea typeface="Fira Sans Condensed"/>
              <a:cs typeface="Fira Sans Condensed"/>
              <a:sym typeface="Fira Sans Condensed"/>
            </a:endParaRPr>
          </a:p>
        </p:txBody>
      </p:sp>
      <p:sp>
        <p:nvSpPr>
          <p:cNvPr id="280" name="Google Shape;280;p36"/>
          <p:cNvSpPr/>
          <p:nvPr/>
        </p:nvSpPr>
        <p:spPr>
          <a:xfrm>
            <a:off x="143650" y="3227400"/>
            <a:ext cx="2701200" cy="1188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p:nvPr/>
        </p:nvSpPr>
        <p:spPr>
          <a:xfrm>
            <a:off x="6299150" y="3252300"/>
            <a:ext cx="2701200" cy="1188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txBox="1">
            <a:spLocks noGrp="1"/>
          </p:cNvSpPr>
          <p:nvPr>
            <p:ph type="title" idx="4"/>
          </p:nvPr>
        </p:nvSpPr>
        <p:spPr>
          <a:xfrm>
            <a:off x="967450" y="3227400"/>
            <a:ext cx="2414700" cy="45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 3</a:t>
            </a:r>
            <a:endParaRPr/>
          </a:p>
        </p:txBody>
      </p:sp>
      <p:sp>
        <p:nvSpPr>
          <p:cNvPr id="283" name="Google Shape;283;p36"/>
          <p:cNvSpPr txBox="1">
            <a:spLocks noGrp="1"/>
          </p:cNvSpPr>
          <p:nvPr>
            <p:ph type="title" idx="4"/>
          </p:nvPr>
        </p:nvSpPr>
        <p:spPr>
          <a:xfrm>
            <a:off x="6474500" y="3252300"/>
            <a:ext cx="2414700" cy="4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Example 5</a:t>
            </a:r>
            <a:endParaRPr/>
          </a:p>
        </p:txBody>
      </p:sp>
      <p:sp>
        <p:nvSpPr>
          <p:cNvPr id="284" name="Google Shape;284;p36"/>
          <p:cNvSpPr txBox="1">
            <a:spLocks noGrp="1"/>
          </p:cNvSpPr>
          <p:nvPr>
            <p:ph type="subTitle" idx="5"/>
          </p:nvPr>
        </p:nvSpPr>
        <p:spPr>
          <a:xfrm>
            <a:off x="6743750" y="3684300"/>
            <a:ext cx="19377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May not notice being hungry, thirsty, or sick</a:t>
            </a:r>
            <a:endParaRPr>
              <a:latin typeface="Fira Sans Condensed"/>
              <a:ea typeface="Fira Sans Condensed"/>
              <a:cs typeface="Fira Sans Condensed"/>
              <a:sym typeface="Fira Sans Condensed"/>
            </a:endParaRPr>
          </a:p>
        </p:txBody>
      </p:sp>
      <p:sp>
        <p:nvSpPr>
          <p:cNvPr id="285" name="Google Shape;285;p36"/>
          <p:cNvSpPr txBox="1">
            <a:spLocks noGrp="1"/>
          </p:cNvSpPr>
          <p:nvPr>
            <p:ph type="subTitle" idx="5"/>
          </p:nvPr>
        </p:nvSpPr>
        <p:spPr>
          <a:xfrm>
            <a:off x="525400" y="3650875"/>
            <a:ext cx="19377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ira Sans Condensed"/>
                <a:ea typeface="Fira Sans Condensed"/>
                <a:cs typeface="Fira Sans Condensed"/>
                <a:sym typeface="Fira Sans Condensed"/>
              </a:rPr>
              <a:t>Ignoring certain sounds and voices </a:t>
            </a:r>
            <a:endParaRPr>
              <a:latin typeface="Fira Sans Condensed"/>
              <a:ea typeface="Fira Sans Condensed"/>
              <a:cs typeface="Fira Sans Condensed"/>
              <a:sym typeface="Fira Sans Condensed"/>
            </a:endParaRPr>
          </a:p>
        </p:txBody>
      </p:sp>
      <p:sp>
        <p:nvSpPr>
          <p:cNvPr id="286" name="Google Shape;286;p36"/>
          <p:cNvSpPr txBox="1"/>
          <p:nvPr/>
        </p:nvSpPr>
        <p:spPr>
          <a:xfrm>
            <a:off x="2178125" y="2692375"/>
            <a:ext cx="18339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Fira Sans Condensed"/>
                <a:ea typeface="Fira Sans Condensed"/>
                <a:cs typeface="Fira Sans Condensed"/>
                <a:sym typeface="Fira Sans Condensed"/>
              </a:rPr>
              <a:t>Sensory Seeker </a:t>
            </a:r>
            <a:endParaRPr>
              <a:solidFill>
                <a:schemeClr val="dk2"/>
              </a:solidFill>
              <a:latin typeface="Fira Sans Condensed"/>
              <a:ea typeface="Fira Sans Condensed"/>
              <a:cs typeface="Fira Sans Condensed"/>
              <a:sym typeface="Fira Sans Condensed"/>
            </a:endParaRPr>
          </a:p>
        </p:txBody>
      </p:sp>
      <p:sp>
        <p:nvSpPr>
          <p:cNvPr id="287" name="Google Shape;287;p36"/>
          <p:cNvSpPr txBox="1"/>
          <p:nvPr/>
        </p:nvSpPr>
        <p:spPr>
          <a:xfrm>
            <a:off x="5565525" y="2697588"/>
            <a:ext cx="18339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Fira Sans Condensed"/>
                <a:ea typeface="Fira Sans Condensed"/>
                <a:cs typeface="Fira Sans Condensed"/>
                <a:sym typeface="Fira Sans Condensed"/>
              </a:rPr>
              <a:t>Over-Responsive </a:t>
            </a:r>
            <a:endParaRPr>
              <a:solidFill>
                <a:schemeClr val="dk2"/>
              </a:solidFill>
              <a:latin typeface="Fira Sans Condensed"/>
              <a:ea typeface="Fira Sans Condensed"/>
              <a:cs typeface="Fira Sans Condensed"/>
              <a:sym typeface="Fira Sans Condensed"/>
            </a:endParaRPr>
          </a:p>
        </p:txBody>
      </p:sp>
      <p:sp>
        <p:nvSpPr>
          <p:cNvPr id="288" name="Google Shape;288;p36"/>
          <p:cNvSpPr txBox="1"/>
          <p:nvPr/>
        </p:nvSpPr>
        <p:spPr>
          <a:xfrm>
            <a:off x="3922575" y="4543400"/>
            <a:ext cx="18339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Fira Sans Condensed"/>
                <a:ea typeface="Fira Sans Condensed"/>
                <a:cs typeface="Fira Sans Condensed"/>
                <a:sym typeface="Fira Sans Condensed"/>
              </a:rPr>
              <a:t>Over-Responsive </a:t>
            </a:r>
            <a:endParaRPr>
              <a:solidFill>
                <a:schemeClr val="dk2"/>
              </a:solidFill>
              <a:latin typeface="Fira Sans Condensed"/>
              <a:ea typeface="Fira Sans Condensed"/>
              <a:cs typeface="Fira Sans Condensed"/>
              <a:sym typeface="Fira Sans Condensed"/>
            </a:endParaRPr>
          </a:p>
        </p:txBody>
      </p:sp>
      <p:sp>
        <p:nvSpPr>
          <p:cNvPr id="289" name="Google Shape;289;p36"/>
          <p:cNvSpPr txBox="1"/>
          <p:nvPr/>
        </p:nvSpPr>
        <p:spPr>
          <a:xfrm>
            <a:off x="685900" y="4543400"/>
            <a:ext cx="21975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Fira Sans Condensed"/>
                <a:ea typeface="Fira Sans Condensed"/>
                <a:cs typeface="Fira Sans Condensed"/>
                <a:sym typeface="Fira Sans Condensed"/>
              </a:rPr>
              <a:t>Under-Responsive</a:t>
            </a:r>
            <a:endParaRPr>
              <a:solidFill>
                <a:schemeClr val="dk2"/>
              </a:solidFill>
              <a:latin typeface="Fira Sans Condensed"/>
              <a:ea typeface="Fira Sans Condensed"/>
              <a:cs typeface="Fira Sans Condensed"/>
              <a:sym typeface="Fira Sans Condensed"/>
            </a:endParaRPr>
          </a:p>
        </p:txBody>
      </p:sp>
      <p:sp>
        <p:nvSpPr>
          <p:cNvPr id="290" name="Google Shape;290;p36"/>
          <p:cNvSpPr txBox="1"/>
          <p:nvPr/>
        </p:nvSpPr>
        <p:spPr>
          <a:xfrm>
            <a:off x="6868500" y="4553425"/>
            <a:ext cx="22755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Fira Sans Condensed"/>
                <a:ea typeface="Fira Sans Condensed"/>
                <a:cs typeface="Fira Sans Condensed"/>
                <a:sym typeface="Fira Sans Condensed"/>
              </a:rPr>
              <a:t>Under-Responsive </a:t>
            </a:r>
            <a:endParaRPr>
              <a:solidFill>
                <a:schemeClr val="dk2"/>
              </a:solidFill>
              <a:latin typeface="Fira Sans Condensed"/>
              <a:ea typeface="Fira Sans Condensed"/>
              <a:cs typeface="Fira Sans Condensed"/>
              <a:sym typeface="Fira Sans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94"/>
        <p:cNvGrpSpPr/>
        <p:nvPr/>
      </p:nvGrpSpPr>
      <p:grpSpPr>
        <a:xfrm>
          <a:off x="0" y="0"/>
          <a:ext cx="0" cy="0"/>
          <a:chOff x="0" y="0"/>
          <a:chExt cx="0" cy="0"/>
        </a:xfrm>
      </p:grpSpPr>
      <p:sp>
        <p:nvSpPr>
          <p:cNvPr id="295" name="Google Shape;295;p37"/>
          <p:cNvSpPr/>
          <p:nvPr/>
        </p:nvSpPr>
        <p:spPr>
          <a:xfrm>
            <a:off x="3619675" y="712200"/>
            <a:ext cx="1901400" cy="1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7"/>
          <p:cNvSpPr txBox="1">
            <a:spLocks noGrp="1"/>
          </p:cNvSpPr>
          <p:nvPr>
            <p:ph type="title"/>
          </p:nvPr>
        </p:nvSpPr>
        <p:spPr>
          <a:xfrm>
            <a:off x="311700" y="247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Dysregulation and Foster Children </a:t>
            </a:r>
            <a:endParaRPr/>
          </a:p>
        </p:txBody>
      </p:sp>
      <p:sp>
        <p:nvSpPr>
          <p:cNvPr id="297" name="Google Shape;297;p37"/>
          <p:cNvSpPr/>
          <p:nvPr/>
        </p:nvSpPr>
        <p:spPr>
          <a:xfrm>
            <a:off x="4529100" y="1319425"/>
            <a:ext cx="85800" cy="3847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txBox="1">
            <a:spLocks noGrp="1"/>
          </p:cNvSpPr>
          <p:nvPr>
            <p:ph type="title" idx="4294967295"/>
          </p:nvPr>
        </p:nvSpPr>
        <p:spPr>
          <a:xfrm>
            <a:off x="1455850" y="1186950"/>
            <a:ext cx="2004900" cy="33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t>Our Stress Response </a:t>
            </a:r>
            <a:endParaRPr sz="1600"/>
          </a:p>
        </p:txBody>
      </p:sp>
      <p:sp>
        <p:nvSpPr>
          <p:cNvPr id="299" name="Google Shape;299;p37"/>
          <p:cNvSpPr txBox="1">
            <a:spLocks noGrp="1"/>
          </p:cNvSpPr>
          <p:nvPr>
            <p:ph type="subTitle" idx="4294967295"/>
          </p:nvPr>
        </p:nvSpPr>
        <p:spPr>
          <a:xfrm>
            <a:off x="5331375" y="1269100"/>
            <a:ext cx="3268500" cy="46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b="1">
                <a:latin typeface="Fira Sans Condensed"/>
                <a:ea typeface="Fira Sans Condensed"/>
                <a:cs typeface="Fira Sans Condensed"/>
                <a:sym typeface="Fira Sans Condensed"/>
              </a:rPr>
              <a:t>This response is dysregulating!</a:t>
            </a:r>
            <a:endParaRPr sz="1600" b="1">
              <a:latin typeface="Fira Sans Condensed"/>
              <a:ea typeface="Fira Sans Condensed"/>
              <a:cs typeface="Fira Sans Condensed"/>
              <a:sym typeface="Fira Sans Condensed"/>
            </a:endParaRPr>
          </a:p>
        </p:txBody>
      </p:sp>
      <p:sp>
        <p:nvSpPr>
          <p:cNvPr id="300" name="Google Shape;300;p37"/>
          <p:cNvSpPr txBox="1">
            <a:spLocks noGrp="1"/>
          </p:cNvSpPr>
          <p:nvPr>
            <p:ph type="subTitle" idx="4294967295"/>
          </p:nvPr>
        </p:nvSpPr>
        <p:spPr>
          <a:xfrm>
            <a:off x="684825" y="1603275"/>
            <a:ext cx="3213600" cy="384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As discussed in Module 1, our stress response is activated by our brain or more specifically the Hypothalamic-Pituitary- Adrenal Axis.  This is main contributor to the release of cortisol in the body. </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This release is a reaction to stressors or triggers, from past trauma, in the environment.</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This activates our sympathetic nervous system creating a response. </a:t>
            </a:r>
            <a:endParaRPr sz="1400">
              <a:latin typeface="Fira Sans Condensed"/>
              <a:ea typeface="Fira Sans Condensed"/>
              <a:cs typeface="Fira Sans Condensed"/>
              <a:sym typeface="Fira Sans Condensed"/>
            </a:endParaRPr>
          </a:p>
          <a:p>
            <a:pPr marL="457200" lvl="0" indent="-317500" algn="l" rtl="0">
              <a:spcBef>
                <a:spcPts val="0"/>
              </a:spcBef>
              <a:spcAft>
                <a:spcPts val="0"/>
              </a:spcAft>
              <a:buSzPts val="1400"/>
              <a:buFont typeface="Fira Sans Condensed"/>
              <a:buChar char="●"/>
            </a:pPr>
            <a:r>
              <a:rPr lang="en" sz="1400">
                <a:latin typeface="Fira Sans Condensed"/>
                <a:ea typeface="Fira Sans Condensed"/>
                <a:cs typeface="Fira Sans Condensed"/>
                <a:sym typeface="Fira Sans Condensed"/>
              </a:rPr>
              <a:t>Those who are survivors of trauma often over-or-under-respond to sensory stimulation.  </a:t>
            </a:r>
            <a:endParaRPr sz="1400">
              <a:latin typeface="Fira Sans Condensed"/>
              <a:ea typeface="Fira Sans Condensed"/>
              <a:cs typeface="Fira Sans Condensed"/>
              <a:sym typeface="Fira Sans Condensed"/>
            </a:endParaRPr>
          </a:p>
        </p:txBody>
      </p:sp>
      <p:pic>
        <p:nvPicPr>
          <p:cNvPr id="301" name="Google Shape;301;p37"/>
          <p:cNvPicPr preferRelativeResize="0"/>
          <p:nvPr/>
        </p:nvPicPr>
        <p:blipFill>
          <a:blip r:embed="rId3">
            <a:alphaModFix/>
          </a:blip>
          <a:stretch>
            <a:fillRect/>
          </a:stretch>
        </p:blipFill>
        <p:spPr>
          <a:xfrm>
            <a:off x="5746425" y="2184125"/>
            <a:ext cx="2438400" cy="2438400"/>
          </a:xfrm>
          <a:prstGeom prst="rect">
            <a:avLst/>
          </a:prstGeom>
          <a:noFill/>
          <a:ln>
            <a:noFill/>
          </a:ln>
        </p:spPr>
      </p:pic>
    </p:spTree>
  </p:cSld>
  <p:clrMapOvr>
    <a:masterClrMapping/>
  </p:clrMapOvr>
</p:sld>
</file>

<file path=ppt/theme/theme1.xml><?xml version="1.0" encoding="utf-8"?>
<a:theme xmlns:a="http://schemas.openxmlformats.org/drawingml/2006/main" name="Adult Learning Center by Slidesgo">
  <a:themeElements>
    <a:clrScheme name="Simple Light">
      <a:dk1>
        <a:srgbClr val="000000"/>
      </a:dk1>
      <a:lt1>
        <a:srgbClr val="FFFFFF"/>
      </a:lt1>
      <a:dk2>
        <a:srgbClr val="363636"/>
      </a:dk2>
      <a:lt2>
        <a:srgbClr val="EEEEEE"/>
      </a:lt2>
      <a:accent1>
        <a:srgbClr val="F6E977"/>
      </a:accent1>
      <a:accent2>
        <a:srgbClr val="DBA96B"/>
      </a:accent2>
      <a:accent3>
        <a:srgbClr val="E477A3"/>
      </a:accent3>
      <a:accent4>
        <a:srgbClr val="5C72B4"/>
      </a:accent4>
      <a:accent5>
        <a:srgbClr val="9CC6DE"/>
      </a:accent5>
      <a:accent6>
        <a:srgbClr val="F7A7C7"/>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2719</Words>
  <Application>Microsoft Macintosh PowerPoint</Application>
  <PresentationFormat>On-screen Show (16:9)</PresentationFormat>
  <Paragraphs>305</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Fira Sans Condensed ExtraBold</vt:lpstr>
      <vt:lpstr>Fira Sans Condensed Medium</vt:lpstr>
      <vt:lpstr>Calibri</vt:lpstr>
      <vt:lpstr>Fira Sans Condensed</vt:lpstr>
      <vt:lpstr>Arial</vt:lpstr>
      <vt:lpstr>Fira Sans Condensed Light</vt:lpstr>
      <vt:lpstr>Adult Learning Center by Slidesgo</vt:lpstr>
      <vt:lpstr>Module 2 Sleep and the Senses: Strategies to Create an Environment that Encourages Sleep </vt:lpstr>
      <vt:lpstr>Sensory Systems </vt:lpstr>
      <vt:lpstr>Sensory Systems </vt:lpstr>
      <vt:lpstr>Our Basic Senses</vt:lpstr>
      <vt:lpstr>Proprioceptive System There are receptors in the skin and muscles but also ligaments, connective tissues, joints, and tendons. When those receptors stretch, it lets us know the position of our body parts.  Vestibular System The hair cells in our inner ear work almost like a carpenter's level. They note every positional change and head movement. This system tells us where our heads and body are in space.  Interoceptive System  Interceptors are sensors in the body that give us a sense of what our internal organs are feeling.     </vt:lpstr>
      <vt:lpstr>What Is Regulation vs Dysregulation ? </vt:lpstr>
      <vt:lpstr>What Is Dysregulation? </vt:lpstr>
      <vt:lpstr>What Can Dysregulation Look Like?  </vt:lpstr>
      <vt:lpstr>Dysregulation and Foster Children </vt:lpstr>
      <vt:lpstr>Self Regulation and Foster Children </vt:lpstr>
      <vt:lpstr>Co-Regulation and Regulation </vt:lpstr>
      <vt:lpstr>Regulate, Relate, Reason </vt:lpstr>
      <vt:lpstr>Regulate, Relate, Reason </vt:lpstr>
      <vt:lpstr>Regulate, Relate, Reason</vt:lpstr>
      <vt:lpstr>Co-Regulation </vt:lpstr>
      <vt:lpstr>Co-Regulation </vt:lpstr>
      <vt:lpstr>Co-Regulation: A.G.I.L.E Technique </vt:lpstr>
      <vt:lpstr>Regulation Activities to Aid in Sleep </vt:lpstr>
      <vt:lpstr>Breathing Techniques </vt:lpstr>
      <vt:lpstr>Breathing Techniques </vt:lpstr>
      <vt:lpstr>                                     Guided Imagery </vt:lpstr>
      <vt:lpstr>                                     Guided Imagery </vt:lpstr>
      <vt:lpstr>Progressive Muscle Relaxation </vt:lpstr>
      <vt:lpstr>Progressive Muscle Relaxation </vt:lpstr>
      <vt:lpstr>Autogenic Training </vt:lpstr>
      <vt:lpstr>Yoga  </vt:lpstr>
      <vt:lpstr>Yoga  </vt:lpstr>
      <vt:lpstr>Environmental Strategies For Sleep </vt:lpstr>
      <vt:lpstr>Environmental Strategies: Proprioception </vt:lpstr>
      <vt:lpstr>Environmental Strategies: Auditory</vt:lpstr>
      <vt:lpstr>Environmental Strategies: Vestibular and Visual</vt:lpstr>
      <vt:lpstr>Environmental Strategies: Implementing Choice  </vt:lpstr>
      <vt:lpstr>An Important Note </vt:lpstr>
      <vt:lpstr>Scenario Question # 1 </vt:lpstr>
      <vt:lpstr>Scenario Question # 2 </vt:lpstr>
      <vt:lpstr>Do You Want to Know More?</vt:lpstr>
      <vt:lpstr>Sources </vt:lpstr>
      <vt:lpstr>Sources </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Sleep and the Senses: Strategies to Create an Environment that Encourages Sleep </dc:title>
  <cp:lastModifiedBy>Madison Elizabeth Bowen E</cp:lastModifiedBy>
  <cp:revision>1</cp:revision>
  <dcterms:modified xsi:type="dcterms:W3CDTF">2024-10-23T18:03:17Z</dcterms:modified>
</cp:coreProperties>
</file>